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6"/>
  </p:notesMasterIdLst>
  <p:sldIdLst>
    <p:sldId id="457" r:id="rId2"/>
    <p:sldId id="628" r:id="rId3"/>
    <p:sldId id="659" r:id="rId4"/>
    <p:sldId id="629" r:id="rId5"/>
    <p:sldId id="632" r:id="rId6"/>
    <p:sldId id="633" r:id="rId7"/>
    <p:sldId id="558" r:id="rId8"/>
    <p:sldId id="634" r:id="rId9"/>
    <p:sldId id="635" r:id="rId10"/>
    <p:sldId id="630" r:id="rId11"/>
    <p:sldId id="636" r:id="rId12"/>
    <p:sldId id="637" r:id="rId13"/>
    <p:sldId id="638" r:id="rId14"/>
    <p:sldId id="639" r:id="rId15"/>
    <p:sldId id="640" r:id="rId16"/>
    <p:sldId id="608" r:id="rId17"/>
    <p:sldId id="661" r:id="rId18"/>
    <p:sldId id="641" r:id="rId19"/>
    <p:sldId id="648" r:id="rId20"/>
    <p:sldId id="642" r:id="rId21"/>
    <p:sldId id="568" r:id="rId22"/>
    <p:sldId id="651" r:id="rId23"/>
    <p:sldId id="649" r:id="rId24"/>
    <p:sldId id="653" r:id="rId25"/>
    <p:sldId id="644" r:id="rId26"/>
    <p:sldId id="654" r:id="rId27"/>
    <p:sldId id="652" r:id="rId28"/>
    <p:sldId id="656" r:id="rId29"/>
    <p:sldId id="643" r:id="rId30"/>
    <p:sldId id="645" r:id="rId31"/>
    <p:sldId id="646" r:id="rId32"/>
    <p:sldId id="647" r:id="rId33"/>
    <p:sldId id="655" r:id="rId34"/>
    <p:sldId id="631" r:id="rId3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FF"/>
    <a:srgbClr val="99CCFF"/>
    <a:srgbClr val="FFFF99"/>
    <a:srgbClr val="FFCC66"/>
    <a:srgbClr val="33CCFF"/>
    <a:srgbClr val="F0F0F0"/>
    <a:srgbClr val="000099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9" autoAdjust="0"/>
    <p:restoredTop sz="73997" autoAdjust="0"/>
  </p:normalViewPr>
  <p:slideViewPr>
    <p:cSldViewPr snapToGrid="0">
      <p:cViewPr>
        <p:scale>
          <a:sx n="60" d="100"/>
          <a:sy n="60" d="100"/>
        </p:scale>
        <p:origin x="-165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6708"/>
    </p:cViewPr>
  </p:sorterViewPr>
  <p:notesViewPr>
    <p:cSldViewPr snapToGrid="0">
      <p:cViewPr>
        <p:scale>
          <a:sx n="100" d="100"/>
          <a:sy n="100" d="100"/>
        </p:scale>
        <p:origin x="-1548" y="21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CDF89FA-BDFD-4934-810E-2FDB607B1C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4808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5ADC31C-C810-491F-8CA4-D54584E426A6}" type="slidenum">
              <a:rPr lang="en-US" sz="1200" smtClean="0"/>
              <a:pPr eaLnBrk="1" hangingPunct="1"/>
              <a:t>1</a:t>
            </a:fld>
            <a:endParaRPr lang="en-US" sz="1200" smtClean="0"/>
          </a:p>
        </p:txBody>
      </p:sp>
      <p:sp>
        <p:nvSpPr>
          <p:cNvPr id="40963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B68553FB-06FE-4733-8825-9FEED5C24BF1}" type="slidenum">
              <a:rPr lang="en-US" sz="1200">
                <a:latin typeface="Arial" charset="0"/>
              </a:rPr>
              <a:pPr algn="r" eaLnBrk="1" hangingPunct="1"/>
              <a:t>1</a:t>
            </a:fld>
            <a:endParaRPr lang="en-US" sz="1200">
              <a:latin typeface="Arial" charset="0"/>
            </a:endParaRPr>
          </a:p>
        </p:txBody>
      </p:sp>
      <p:sp>
        <p:nvSpPr>
          <p:cNvPr id="409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6553E85-A4EB-4DD2-85C4-31C744DF5D82}" type="slidenum">
              <a:rPr lang="en-US" sz="1200" smtClean="0"/>
              <a:pPr eaLnBrk="1" hangingPunct="1"/>
              <a:t>2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-14225588" y="-11796713"/>
            <a:ext cx="16649701" cy="12488863"/>
          </a:xfrm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72F5DE0-DBC3-453C-BA61-0AA585AD92AE}" type="slidenum">
              <a:rPr lang="en-US" sz="1200" smtClean="0"/>
              <a:pPr eaLnBrk="1" hangingPunct="1"/>
              <a:t>4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Does your boss truly understand your value to the company? Well, what are you waiting for? Let’s find out how to show him!</a:t>
            </a:r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20223B9C-0D5A-4A7A-89EF-5B6E2FDD0584}" type="slidenum">
              <a:rPr lang="en-US" sz="1200" smtClean="0"/>
              <a:pPr eaLnBrk="1" hangingPunct="1"/>
              <a:t>5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http://unwrongest-cdn.appspot.com/images/article-clock.png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AD2A211-654D-4127-878B-9D1714453B44}" type="slidenum">
              <a:rPr lang="en-US" sz="1200" smtClean="0"/>
              <a:pPr eaLnBrk="1" hangingPunct="1"/>
              <a:t>6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AFAC6E7-7FDC-446C-90D2-EA2E797533C5}" type="slidenum">
              <a:rPr lang="en-US" sz="1200" smtClean="0"/>
              <a:pPr eaLnBrk="1" hangingPunct="1"/>
              <a:t>7</a:t>
            </a:fld>
            <a:endParaRPr lang="en-US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http://www.toohardbasket.com/img/toohardbasket2.jpg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http://assets.unclutterer.com/wp-content/uploads/090929-cards.jpg</a:t>
            </a: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7C08AFE-5911-482B-BDC2-B1B007028D1A}" type="slidenum">
              <a:rPr lang="en-US" sz="1200" smtClean="0"/>
              <a:pPr eaLnBrk="1" hangingPunct="1"/>
              <a:t>8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http://www.medicaldevicesolutions.ie/wp-content/uploads/Six-Sigma.jpg</a:t>
            </a:r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8FD5C57-6638-49A8-827D-E10378194414}" type="slidenum">
              <a:rPr lang="en-US" sz="1200" smtClean="0"/>
              <a:pPr eaLnBrk="1" hangingPunct="1"/>
              <a:t>9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15DE6F8-0BFC-4CDB-AFA5-BCA45C9FA18F}" type="slidenum">
              <a:rPr lang="en-US" sz="1200" smtClean="0"/>
              <a:pPr eaLnBrk="1" hangingPunct="1"/>
              <a:t>10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http://www.biol.canterbury.ac.nz/newsletter/news126_promotion.jpg</a:t>
            </a:r>
          </a:p>
          <a:p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293EB519-C8E6-4DC8-84E8-52AB78EA284B}" type="slidenum">
              <a:rPr lang="en-US" sz="1200" smtClean="0"/>
              <a:pPr eaLnBrk="1" hangingPunct="1"/>
              <a:t>11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http://www.insyte-consulting.com/Home/Resources/Articles/UnderstandingthePhasesofSixSigma</a:t>
            </a: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828CFBA-3322-4AE3-A4E0-AB66BCB07BFF}" type="slidenum">
              <a:rPr lang="en-US" sz="1200" smtClean="0"/>
              <a:pPr eaLnBrk="1" hangingPunct="1"/>
              <a:t>12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Or, you could use a 3</a:t>
            </a:r>
            <a:r>
              <a:rPr lang="en-US" baseline="30000" smtClean="0"/>
              <a:t>rd</a:t>
            </a:r>
            <a:r>
              <a:rPr lang="en-US" smtClean="0"/>
              <a:t> party tool…and I know of one!</a:t>
            </a:r>
          </a:p>
          <a:p>
            <a:endParaRPr lang="en-US" smtClean="0"/>
          </a:p>
          <a:p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EBB01E4-7D92-4D90-A2AE-A02F029109A7}" type="slidenum">
              <a:rPr lang="en-US" sz="1200" smtClean="0"/>
              <a:pPr eaLnBrk="1" hangingPunct="1"/>
              <a:t>13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8C3ECDC-4DBA-43F4-925C-E0CF8CCBAEF2}" type="slidenum">
              <a:rPr lang="en-US" sz="1200" smtClean="0"/>
              <a:pPr eaLnBrk="1" hangingPunct="1"/>
              <a:t>16</a:t>
            </a:fld>
            <a:endParaRPr lang="en-US" sz="1200" smtClean="0"/>
          </a:p>
        </p:txBody>
      </p:sp>
      <p:sp>
        <p:nvSpPr>
          <p:cNvPr id="5529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300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Understanding wait types is key to effective performance tuning. When configuring your measures, make certain you are able to tie waits directly to the statements and queries that are running.</a:t>
            </a:r>
          </a:p>
        </p:txBody>
      </p:sp>
      <p:sp>
        <p:nvSpPr>
          <p:cNvPr id="55301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3EBD5E64-C4D7-4F44-8348-C8854338C37B}" type="slidenum">
              <a:rPr lang="en-US" sz="1200">
                <a:latin typeface="Arial" charset="0"/>
              </a:rPr>
              <a:pPr algn="r" eaLnBrk="1" hangingPunct="1"/>
              <a:t>16</a:t>
            </a:fld>
            <a:endParaRPr lang="en-US" sz="120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5F13232-3587-41FB-8681-7271092FB5BC}" type="slidenum">
              <a:rPr lang="en-US" sz="1200" smtClean="0"/>
              <a:pPr eaLnBrk="1" hangingPunct="1"/>
              <a:t>17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8E814C9-D667-4BD0-ABB0-7280862195A2}" type="slidenum">
              <a:rPr lang="en-US" sz="1200" smtClean="0"/>
              <a:pPr eaLnBrk="1" hangingPunct="1"/>
              <a:t>18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Are problems always this easy to locate? How do you focus your analysis? Simple: you refer back to your definitions!</a:t>
            </a:r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AC9A14C-4C25-4A95-85AD-A9F10E51110A}" type="slidenum">
              <a:rPr lang="en-US" sz="1200" smtClean="0"/>
              <a:pPr eaLnBrk="1" hangingPunct="1"/>
              <a:t>19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Have you tied your issue back to a particular statement or query?</a:t>
            </a:r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C85DEFC-B096-4C80-A680-CD9E98E997DD}" type="slidenum">
              <a:rPr lang="en-US" sz="1200" smtClean="0"/>
              <a:pPr eaLnBrk="1" hangingPunct="1"/>
              <a:t>20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42D2A98-0795-464C-AC9F-53505423A3CD}" type="slidenum">
              <a:rPr lang="en-US" sz="1200" smtClean="0"/>
              <a:pPr eaLnBrk="1" hangingPunct="1"/>
              <a:t>21</a:t>
            </a:fld>
            <a:endParaRPr lang="en-US" sz="1200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Typical of a statement that we get handed. We didn’t build it, but we need to fix it. Where do you start?</a:t>
            </a:r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B259BA0-F066-4517-BCAD-A2A9D14BA4A7}" type="slidenum">
              <a:rPr lang="en-US" sz="1200" smtClean="0"/>
              <a:pPr eaLnBrk="1" hangingPunct="1"/>
              <a:t>22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29CD7BA-1545-4DFD-9D11-BE1D65A6A865}" type="slidenum">
              <a:rPr lang="en-US" sz="1200" smtClean="0"/>
              <a:pPr eaLnBrk="1" hangingPunct="1"/>
              <a:t>24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The “trick” is to have the optimizer to start with the most selective set of data. This can be achieved through proper design and indexing (i.e., building covering indexes).</a:t>
            </a:r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C47C385-81BD-4625-99CD-3F9B41A0E1C1}" type="slidenum">
              <a:rPr lang="en-US" sz="1200" smtClean="0"/>
              <a:pPr eaLnBrk="1" hangingPunct="1"/>
              <a:t>25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01B3562-8944-406D-9FCB-30BF734BF226}" type="slidenum">
              <a:rPr lang="en-US" sz="1200" smtClean="0"/>
              <a:pPr eaLnBrk="1" hangingPunct="1"/>
              <a:t>26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2CF263E2-CA7D-4FD8-BB78-2645D7BE7627}" type="slidenum">
              <a:rPr lang="en-US" sz="1200" smtClean="0"/>
              <a:pPr eaLnBrk="1" hangingPunct="1"/>
              <a:t>27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E5D42DB-FF1E-4C99-8539-9E5B8EBF5A12}" type="slidenum">
              <a:rPr lang="en-US" sz="1200" smtClean="0"/>
              <a:pPr eaLnBrk="1" hangingPunct="1"/>
              <a:t>28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3B0027-E077-4C69-84DA-AE1781B95E4A}" type="slidenum">
              <a:rPr lang="en-US" sz="1200" smtClean="0"/>
              <a:pPr eaLnBrk="1" hangingPunct="1"/>
              <a:t>29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060BA0D-616E-44A9-B6B4-6422A42DF04C}" type="slidenum">
              <a:rPr lang="en-US" sz="1200" smtClean="0"/>
              <a:pPr eaLnBrk="1" hangingPunct="1"/>
              <a:t>30</a:t>
            </a:fld>
            <a:endParaRPr lang="en-US" sz="12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A97D62-EDF8-4211-AA25-27050CDFE9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591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917" y="274638"/>
            <a:ext cx="8008882" cy="11430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E3F595-4AFE-44EA-89F8-08B94A74CE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455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3B90EA-850F-4163-A1ED-EE761D4B54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479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524000"/>
            <a:ext cx="38481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524000"/>
            <a:ext cx="38481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C45CB9-92C7-43A5-A186-FBD35D07B9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392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335FDB-5EB5-4C67-9D2B-8855266C7C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905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285701-074D-43F9-B613-227682147D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974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7353A6-2EBF-442A-98AF-F5BC0F96D1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000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917" y="209985"/>
            <a:ext cx="2787596" cy="1335035"/>
          </a:xfrm>
          <a:prstGeom prst="rect">
            <a:avLst/>
          </a:prstGeom>
        </p:spPr>
        <p:txBody>
          <a:bodyPr anchor="b"/>
          <a:lstStyle>
            <a:lvl1pPr algn="l">
              <a:defRPr sz="3000" b="1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24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CE930D-CD97-4858-BC33-FB84E5BDF1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476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FCEFBA-92EF-449B-AA6C-5A846BA559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709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015058-D61A-4975-ADE5-790D628512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905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7451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7451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98A59F-4636-4562-B80D-EB14B55151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716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8"/>
          <p:cNvSpPr>
            <a:spLocks noChangeArrowheads="1"/>
          </p:cNvSpPr>
          <p:nvPr/>
        </p:nvSpPr>
        <p:spPr bwMode="auto">
          <a:xfrm>
            <a:off x="0" y="1066800"/>
            <a:ext cx="9144000" cy="76200"/>
          </a:xfrm>
          <a:prstGeom prst="rect">
            <a:avLst/>
          </a:prstGeom>
          <a:solidFill>
            <a:srgbClr val="BDC7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524000"/>
            <a:ext cx="78486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 First Level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477000"/>
            <a:ext cx="381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183284"/>
                </a:solidFill>
                <a:latin typeface="+mn-lt"/>
              </a:defRPr>
            </a:lvl1pPr>
          </a:lstStyle>
          <a:p>
            <a:pPr>
              <a:defRPr/>
            </a:pPr>
            <a:fld id="{EDF07F88-0C4D-4C5B-8675-60C30D9C5E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29" name="Rectangle 10"/>
          <p:cNvSpPr>
            <a:spLocks noChangeArrowheads="1"/>
          </p:cNvSpPr>
          <p:nvPr userDrawn="1"/>
        </p:nvSpPr>
        <p:spPr bwMode="auto">
          <a:xfrm>
            <a:off x="0" y="6705600"/>
            <a:ext cx="6172200" cy="152400"/>
          </a:xfrm>
          <a:prstGeom prst="rect">
            <a:avLst/>
          </a:prstGeom>
          <a:gradFill rotWithShape="0">
            <a:gsLst>
              <a:gs pos="0">
                <a:srgbClr val="BDC7D6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" name="Picture 10" descr="Banner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08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10" descr="Icon_white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455613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183284"/>
        </a:buClr>
        <a:buSzPct val="125000"/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183284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183284"/>
        </a:buClr>
        <a:buFont typeface="Tahoma" pitchFamily="34" charset="0"/>
        <a:buChar char="–"/>
        <a:defRPr sz="1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accent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accent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accent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accent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accent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accent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://thomaslarock.com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3BDAA6-EAC5-4AA2-B8A7-BFE1F4F13C72}" type="slidenum">
              <a:rPr lang="en-US"/>
              <a:pPr>
                <a:defRPr/>
              </a:pPr>
              <a:t>1</a:t>
            </a:fld>
            <a:endParaRPr lang="en-US"/>
          </a:p>
        </p:txBody>
      </p:sp>
      <p:pic>
        <p:nvPicPr>
          <p:cNvPr id="2051" name="Picture 6" descr="Watch_Bkg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8"/>
          <p:cNvSpPr>
            <a:spLocks noChangeArrowheads="1"/>
          </p:cNvSpPr>
          <p:nvPr/>
        </p:nvSpPr>
        <p:spPr bwMode="auto">
          <a:xfrm>
            <a:off x="2698750" y="3721100"/>
            <a:ext cx="5800725" cy="2057400"/>
          </a:xfrm>
          <a:prstGeom prst="roundRect">
            <a:avLst>
              <a:gd name="adj" fmla="val 4750"/>
            </a:avLst>
          </a:prstGeom>
          <a:gradFill rotWithShape="1">
            <a:gsLst>
              <a:gs pos="0">
                <a:schemeClr val="bg1">
                  <a:alpha val="28999"/>
                </a:schemeClr>
              </a:gs>
              <a:gs pos="100000">
                <a:schemeClr val="bg1">
                  <a:gamma/>
                  <a:shade val="72941"/>
                  <a:invGamma/>
                  <a:alpha val="0"/>
                </a:schemeClr>
              </a:gs>
            </a:gsLst>
            <a:lin ang="2700000" scaled="1"/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>
              <a:defRPr/>
            </a:pPr>
            <a:endParaRPr lang="en-US"/>
          </a:p>
        </p:txBody>
      </p:sp>
      <p:sp>
        <p:nvSpPr>
          <p:cNvPr id="2053" name="Rectangle 2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2479675" y="3835400"/>
            <a:ext cx="6296025" cy="286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en-US" sz="3200" smtClean="0"/>
              <a:t>What Are You Waiting For?</a:t>
            </a:r>
            <a:br>
              <a:rPr lang="en-US" sz="3200" smtClean="0"/>
            </a:br>
            <a:r>
              <a:rPr lang="en-US" sz="2400" smtClean="0"/>
              <a:t>A Performance Tuning Process</a:t>
            </a:r>
            <a:r>
              <a:rPr lang="en-US" sz="3200" smtClean="0"/>
              <a:t/>
            </a:r>
            <a:br>
              <a:rPr lang="en-US" sz="3200" smtClean="0"/>
            </a:br>
            <a:r>
              <a:rPr lang="en-US" sz="1800" smtClean="0"/>
              <a:t/>
            </a:r>
            <a:br>
              <a:rPr lang="en-US" sz="1800" smtClean="0"/>
            </a:br>
            <a:r>
              <a:rPr lang="en-US" sz="1800" b="1" smtClean="0"/>
              <a:t>Thomas LaRock</a:t>
            </a:r>
            <a:br>
              <a:rPr lang="en-US" sz="1800" b="1" smtClean="0"/>
            </a:br>
            <a:r>
              <a:rPr lang="en-US" sz="1800" b="1" smtClean="0"/>
              <a:t>Senior DBA, Confio Software</a:t>
            </a:r>
            <a:r>
              <a:rPr lang="en-US" sz="1600" b="1" smtClean="0"/>
              <a:t/>
            </a:r>
            <a:br>
              <a:rPr lang="en-US" sz="1600" b="1" smtClean="0"/>
            </a:br>
            <a:endParaRPr lang="en-US" sz="16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 bwMode="auto">
          <a:xfrm>
            <a:off x="677863" y="209550"/>
            <a:ext cx="2787650" cy="13350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600" smtClean="0"/>
              <a:t>Who Am I?</a:t>
            </a:r>
            <a:br>
              <a:rPr lang="en-US" sz="3600" smtClean="0"/>
            </a:br>
            <a:endParaRPr lang="en-US" sz="3600" smtClean="0"/>
          </a:p>
        </p:txBody>
      </p:sp>
      <p:pic>
        <p:nvPicPr>
          <p:cNvPr id="3075" name="Content Placeholder 6" descr="090509-02-web_220x314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46700" y="1181100"/>
            <a:ext cx="3667125" cy="5233988"/>
          </a:xfrm>
        </p:spPr>
      </p:pic>
      <p:sp>
        <p:nvSpPr>
          <p:cNvPr id="3076" name="Text Placeholder 4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4800600" cy="4691063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sz="3200" smtClean="0"/>
              <a:t>Database Administrator</a:t>
            </a:r>
          </a:p>
          <a:p>
            <a:pPr>
              <a:buFont typeface="Arial" charset="0"/>
              <a:buChar char="•"/>
            </a:pPr>
            <a:r>
              <a:rPr lang="en-US" sz="3200" smtClean="0"/>
              <a:t>Ten+ years experience</a:t>
            </a:r>
          </a:p>
          <a:p>
            <a:pPr>
              <a:buFont typeface="Arial" charset="0"/>
              <a:buChar char="•"/>
            </a:pPr>
            <a:r>
              <a:rPr lang="en-US" sz="3200" smtClean="0"/>
              <a:t>SQL MVP</a:t>
            </a:r>
          </a:p>
          <a:p>
            <a:pPr>
              <a:buFont typeface="Arial" charset="0"/>
              <a:buChar char="•"/>
            </a:pPr>
            <a:r>
              <a:rPr lang="en-US" sz="3200" smtClean="0"/>
              <a:t>PASS Board of Directors</a:t>
            </a:r>
          </a:p>
          <a:p>
            <a:pPr>
              <a:buFont typeface="Arial" charset="0"/>
              <a:buChar char="•"/>
            </a:pPr>
            <a:r>
              <a:rPr lang="en-US" sz="3200" smtClean="0"/>
              <a:t>Twitter: @SQLRockstar</a:t>
            </a:r>
          </a:p>
          <a:p>
            <a:pPr>
              <a:buFont typeface="Arial" charset="0"/>
              <a:buChar char="•"/>
            </a:pPr>
            <a:r>
              <a:rPr lang="en-US" sz="3200" smtClean="0">
                <a:hlinkClick r:id="rId4"/>
              </a:rPr>
              <a:t>http://thomaslarock.com</a:t>
            </a:r>
            <a:endParaRPr lang="en-US" sz="3200" smtClean="0"/>
          </a:p>
          <a:p>
            <a:pPr>
              <a:buFont typeface="Arial" charset="0"/>
              <a:buChar char="•"/>
            </a:pPr>
            <a:endParaRPr lang="en-US" sz="3200" smtClean="0"/>
          </a:p>
          <a:p>
            <a:endParaRPr lang="en-US" sz="3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3"/>
          <p:cNvSpPr>
            <a:spLocks noGrp="1"/>
          </p:cNvSpPr>
          <p:nvPr>
            <p:ph type="title"/>
          </p:nvPr>
        </p:nvSpPr>
        <p:spPr bwMode="auto">
          <a:xfrm>
            <a:off x="677863" y="274638"/>
            <a:ext cx="8008937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/>
              <a:t>24 Hours of PASS </a:t>
            </a:r>
          </a:p>
        </p:txBody>
      </p:sp>
      <p:sp>
        <p:nvSpPr>
          <p:cNvPr id="5123" name="Content Placeholder 4"/>
          <p:cNvSpPr>
            <a:spLocks noGrp="1"/>
          </p:cNvSpPr>
          <p:nvPr>
            <p:ph idx="1"/>
          </p:nvPr>
        </p:nvSpPr>
        <p:spPr>
          <a:xfrm>
            <a:off x="762000" y="1371600"/>
            <a:ext cx="8224838" cy="4521200"/>
          </a:xfrm>
        </p:spPr>
        <p:txBody>
          <a:bodyPr/>
          <a:lstStyle/>
          <a:p>
            <a:pPr eaLnBrk="1" hangingPunct="1">
              <a:buFont typeface="Gill Sans MT" pitchFamily="34" charset="0"/>
              <a:buNone/>
            </a:pPr>
            <a:r>
              <a:rPr lang="en-CA" sz="2000" smtClean="0"/>
              <a:t>Join us online on September 15-16 2010 for </a:t>
            </a:r>
            <a:r>
              <a:rPr lang="en-CA" sz="2000" b="1" smtClean="0"/>
              <a:t>24 hours of free</a:t>
            </a:r>
            <a:r>
              <a:rPr lang="en-CA" sz="2000" smtClean="0"/>
              <a:t>, nonstop SQL Server training</a:t>
            </a:r>
          </a:p>
          <a:p>
            <a:pPr eaLnBrk="1" hangingPunct="1"/>
            <a:endParaRPr lang="en-US" sz="1800" smtClean="0"/>
          </a:p>
          <a:p>
            <a:r>
              <a:rPr lang="en-CA" sz="1800" smtClean="0"/>
              <a:t>Show you how to take better advantage of the SQL Server capabilities already at your fingertips </a:t>
            </a:r>
          </a:p>
          <a:p>
            <a:r>
              <a:rPr lang="en-CA" sz="1800" smtClean="0"/>
              <a:t>Give you an in-depth look at the hottest SQL and BI topics, including relational database design, performance tuning and troubleshooting, SSIS tips and tricks, data warehousing foundations, and much more…  </a:t>
            </a:r>
          </a:p>
          <a:p>
            <a:r>
              <a:rPr lang="en-CA" sz="1800" smtClean="0"/>
              <a:t>Take your questions directly and answer them live! </a:t>
            </a:r>
          </a:p>
          <a:p>
            <a:pPr eaLnBrk="1" hangingPunct="1">
              <a:buFont typeface="Gill Sans MT" pitchFamily="34" charset="0"/>
              <a:buNone/>
            </a:pPr>
            <a:endParaRPr lang="en-US" sz="1800" i="1" smtClean="0">
              <a:solidFill>
                <a:srgbClr val="FF0000"/>
              </a:solidFill>
            </a:endParaRPr>
          </a:p>
          <a:p>
            <a:pPr eaLnBrk="1" hangingPunct="1">
              <a:buFont typeface="Gill Sans MT" pitchFamily="34" charset="0"/>
              <a:buNone/>
            </a:pPr>
            <a:r>
              <a:rPr lang="en-US" sz="1800" i="1" smtClean="0">
                <a:solidFill>
                  <a:srgbClr val="FF0000"/>
                </a:solidFill>
              </a:rPr>
              <a:t>Register now at 24hours.sqlpass.org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 bwMode="auto">
          <a:xfrm>
            <a:off x="533400" y="1506538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http://dbasurvivor.com/ </a:t>
            </a:r>
          </a:p>
        </p:txBody>
      </p:sp>
      <p:pic>
        <p:nvPicPr>
          <p:cNvPr id="614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65500" y="2425700"/>
            <a:ext cx="2586038" cy="3414713"/>
          </a:xfr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73050"/>
            <a:ext cx="4318000" cy="11620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 dirty="0" smtClean="0"/>
              <a:t>I Wrote A Book!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 bwMode="auto">
          <a:xfrm>
            <a:off x="677863" y="274638"/>
            <a:ext cx="8008937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Do You Have Value?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B0DF179-11A2-4571-8B2C-5A76A7A2789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717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150" y="1868488"/>
            <a:ext cx="57277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 bwMode="auto">
          <a:xfrm>
            <a:off x="677863" y="274638"/>
            <a:ext cx="8008937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What Are You Measured By?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31B4952-009D-445B-8A2F-27D3F7EA3360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819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2925" y="2427288"/>
            <a:ext cx="5864225" cy="293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788988" y="241300"/>
            <a:ext cx="6494462" cy="6254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/>
              <a:t>Performance Tuning is Hard!</a:t>
            </a:r>
          </a:p>
        </p:txBody>
      </p:sp>
      <p:sp>
        <p:nvSpPr>
          <p:cNvPr id="9219" name="Content Placeholder 1"/>
          <p:cNvSpPr>
            <a:spLocks noGrp="1"/>
          </p:cNvSpPr>
          <p:nvPr>
            <p:ph idx="1"/>
          </p:nvPr>
        </p:nvSpPr>
        <p:spPr>
          <a:xfrm>
            <a:off x="4114800" y="1276350"/>
            <a:ext cx="4572000" cy="4849813"/>
          </a:xfrm>
        </p:spPr>
        <p:txBody>
          <a:bodyPr/>
          <a:lstStyle/>
          <a:p>
            <a:endParaRPr lang="en-US" smtClean="0"/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15913" y="1608138"/>
            <a:ext cx="5218112" cy="3856037"/>
          </a:xfrm>
        </p:spPr>
        <p:txBody>
          <a:bodyPr/>
          <a:lstStyle/>
          <a:p>
            <a:pPr marL="457200" indent="-457200" eaLnBrk="1" hangingPunct="1">
              <a:buFont typeface="Arial" charset="0"/>
              <a:buChar char="•"/>
            </a:pPr>
            <a:r>
              <a:rPr lang="en-US" sz="2800" smtClean="0"/>
              <a:t>3-5 Day Classes are typical</a:t>
            </a:r>
          </a:p>
          <a:p>
            <a:pPr marL="457200" indent="-457200" eaLnBrk="1" hangingPunct="1">
              <a:buFont typeface="Arial" charset="0"/>
              <a:buChar char="•"/>
            </a:pPr>
            <a:r>
              <a:rPr lang="en-US" sz="2800" smtClean="0"/>
              <a:t>Cannot be everything to everyone</a:t>
            </a:r>
          </a:p>
          <a:p>
            <a:pPr marL="457200" indent="-457200" eaLnBrk="1" hangingPunct="1">
              <a:buFont typeface="Arial" charset="0"/>
              <a:buChar char="•"/>
            </a:pPr>
            <a:r>
              <a:rPr lang="en-US" sz="2800" smtClean="0"/>
              <a:t>Requires expertise in many areas</a:t>
            </a:r>
          </a:p>
          <a:p>
            <a:pPr marL="457200" indent="-457200" eaLnBrk="1" hangingPunct="1">
              <a:buFont typeface="Arial" charset="0"/>
              <a:buChar char="•"/>
            </a:pPr>
            <a:r>
              <a:rPr lang="en-US" sz="2800" smtClean="0"/>
              <a:t>Takes time</a:t>
            </a:r>
          </a:p>
          <a:p>
            <a:pPr marL="457200" indent="-457200" eaLnBrk="1" hangingPunct="1">
              <a:buFont typeface="Arial" charset="0"/>
              <a:buChar char="•"/>
            </a:pPr>
            <a:r>
              <a:rPr lang="en-US" sz="2800" smtClean="0"/>
              <a:t>Low Priority</a:t>
            </a:r>
          </a:p>
          <a:p>
            <a:pPr marL="457200" indent="-457200" eaLnBrk="1" hangingPunct="1">
              <a:buFont typeface="Arial" charset="0"/>
              <a:buChar char="•"/>
            </a:pPr>
            <a:r>
              <a:rPr lang="en-US" sz="2800" smtClean="0"/>
              <a:t>Where do you begin?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4C32C7-1332-443F-974E-FF53492981D0}" type="slidenum">
              <a:rPr lang="en-US"/>
              <a:pPr>
                <a:defRPr/>
              </a:pPr>
              <a:t>7</a:t>
            </a:fld>
            <a:endParaRPr lang="en-US"/>
          </a:p>
        </p:txBody>
      </p:sp>
      <p:pic>
        <p:nvPicPr>
          <p:cNvPr id="922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4963" y="2717800"/>
            <a:ext cx="3076575" cy="148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5"/>
          <p:cNvSpPr>
            <a:spLocks noGrp="1"/>
          </p:cNvSpPr>
          <p:nvPr>
            <p:ph type="title"/>
          </p:nvPr>
        </p:nvSpPr>
        <p:spPr bwMode="auto">
          <a:xfrm>
            <a:off x="677863" y="274638"/>
            <a:ext cx="8008937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What Do People Crave?</a:t>
            </a:r>
          </a:p>
        </p:txBody>
      </p:sp>
      <p:sp>
        <p:nvSpPr>
          <p:cNvPr id="10243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ED1E3A-B069-43C1-AD4E-A4FD9DDCFA52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1024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913" y="2017713"/>
            <a:ext cx="5775325" cy="377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 bwMode="auto">
          <a:xfrm>
            <a:off x="677863" y="274638"/>
            <a:ext cx="8008937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Same Thing For Adults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0182ECB-C0E5-4AF6-8B79-A2AC4C378C65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1126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100" y="1555750"/>
            <a:ext cx="4581525" cy="4491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ontent Placeholder 8"/>
          <p:cNvSpPr>
            <a:spLocks noGrp="1"/>
          </p:cNvSpPr>
          <p:nvPr>
            <p:ph idx="1"/>
          </p:nvPr>
        </p:nvSpPr>
        <p:spPr>
          <a:xfrm>
            <a:off x="4102100" y="273050"/>
            <a:ext cx="4584700" cy="5853113"/>
          </a:xfrm>
        </p:spPr>
        <p:txBody>
          <a:bodyPr/>
          <a:lstStyle/>
          <a:p>
            <a:endParaRPr lang="en-US" smtClean="0"/>
          </a:p>
          <a:p>
            <a:endParaRPr lang="en-US" smtClean="0"/>
          </a:p>
          <a:p>
            <a:r>
              <a:rPr lang="en-US" smtClean="0"/>
              <a:t>DMAIC</a:t>
            </a:r>
          </a:p>
          <a:p>
            <a:pPr lvl="1"/>
            <a:r>
              <a:rPr lang="en-US" smtClean="0"/>
              <a:t>Define</a:t>
            </a:r>
          </a:p>
          <a:p>
            <a:pPr lvl="1"/>
            <a:r>
              <a:rPr lang="en-US" smtClean="0"/>
              <a:t>Measure</a:t>
            </a:r>
          </a:p>
          <a:p>
            <a:pPr lvl="1"/>
            <a:r>
              <a:rPr lang="en-US" smtClean="0"/>
              <a:t>Analyze</a:t>
            </a:r>
          </a:p>
          <a:p>
            <a:pPr lvl="1"/>
            <a:r>
              <a:rPr lang="en-US" smtClean="0"/>
              <a:t>Improve</a:t>
            </a:r>
          </a:p>
          <a:p>
            <a:pPr lvl="1"/>
            <a:r>
              <a:rPr lang="en-US" smtClean="0"/>
              <a:t>Control</a:t>
            </a:r>
          </a:p>
        </p:txBody>
      </p:sp>
      <p:sp>
        <p:nvSpPr>
          <p:cNvPr id="12291" name="Text Placeholder 9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smtClean="0"/>
          </a:p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2E26DC5-CF01-4A10-824D-307F8380EA36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1229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1917700"/>
            <a:ext cx="3419475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457200" y="273050"/>
            <a:ext cx="4318000" cy="11620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 dirty="0" smtClean="0"/>
              <a:t>Six Sigma Lessons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 bwMode="auto">
          <a:xfrm>
            <a:off x="677863" y="274638"/>
            <a:ext cx="8008937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What Can DMAIC Do For Me?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Help you locate bottlenecks</a:t>
            </a:r>
          </a:p>
          <a:p>
            <a:r>
              <a:rPr lang="en-US" smtClean="0"/>
              <a:t>Help you resolve bottlenecks </a:t>
            </a:r>
          </a:p>
          <a:p>
            <a:r>
              <a:rPr lang="en-US" smtClean="0"/>
              <a:t>Help you become efficient</a:t>
            </a:r>
          </a:p>
          <a:p>
            <a:r>
              <a:rPr lang="en-US" smtClean="0"/>
              <a:t>Help you to demonstrate </a:t>
            </a:r>
            <a:r>
              <a:rPr lang="en-US" i="1" smtClean="0"/>
              <a:t>your value</a:t>
            </a:r>
          </a:p>
          <a:p>
            <a:endParaRPr lang="en-US" i="1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9C6C52-4BDE-4A11-B7F7-E97C55C66DC7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 bwMode="auto">
          <a:xfrm>
            <a:off x="677863" y="274638"/>
            <a:ext cx="8008937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DMAIC: Define	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How are issues defined?</a:t>
            </a:r>
          </a:p>
          <a:p>
            <a:r>
              <a:rPr lang="en-US" smtClean="0"/>
              <a:t>What are the challenges you face when trying to define issues?</a:t>
            </a:r>
          </a:p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36C4AB-1B44-4F5C-8993-19148F719413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14341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5463" y="2860675"/>
            <a:ext cx="3475037" cy="3490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 bwMode="auto">
          <a:xfrm>
            <a:off x="677863" y="274638"/>
            <a:ext cx="8008937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DMAIC: Define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Common sources for issues:</a:t>
            </a:r>
          </a:p>
          <a:p>
            <a:pPr lvl="1"/>
            <a:r>
              <a:rPr lang="en-US" smtClean="0"/>
              <a:t>Benchmarks</a:t>
            </a:r>
          </a:p>
          <a:p>
            <a:pPr lvl="1"/>
            <a:r>
              <a:rPr lang="en-US" smtClean="0"/>
              <a:t>User experience</a:t>
            </a:r>
          </a:p>
          <a:p>
            <a:pPr lvl="1"/>
            <a:r>
              <a:rPr lang="en-US" smtClean="0"/>
              <a:t>Business requirements</a:t>
            </a:r>
          </a:p>
          <a:p>
            <a:r>
              <a:rPr lang="en-US" smtClean="0"/>
              <a:t>Common challenges:</a:t>
            </a:r>
          </a:p>
          <a:p>
            <a:pPr lvl="1"/>
            <a:r>
              <a:rPr lang="en-US" smtClean="0"/>
              <a:t>User perception</a:t>
            </a:r>
          </a:p>
          <a:p>
            <a:pPr lvl="1"/>
            <a:r>
              <a:rPr lang="en-US" smtClean="0"/>
              <a:t>OLTP vs. OLAP</a:t>
            </a:r>
          </a:p>
          <a:p>
            <a:pPr lvl="1"/>
            <a:r>
              <a:rPr lang="en-US" smtClean="0"/>
              <a:t>Business requirements keep changing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B0C1F5-E2D8-4CD8-A1E5-B83B0E322AE0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 bwMode="auto">
          <a:xfrm>
            <a:off x="677863" y="274638"/>
            <a:ext cx="8008937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DMAIC: Measure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What are you measuring?</a:t>
            </a:r>
          </a:p>
          <a:p>
            <a:r>
              <a:rPr lang="en-US" smtClean="0"/>
              <a:t>How do you measure?</a:t>
            </a:r>
          </a:p>
          <a:p>
            <a:endParaRPr lang="en-US" smtClean="0"/>
          </a:p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A4D91A-4ED3-4EA0-BDE0-E7284F452131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16389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088" y="2457450"/>
            <a:ext cx="3338512" cy="336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 bwMode="auto">
          <a:xfrm>
            <a:off x="677863" y="274638"/>
            <a:ext cx="8008937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DMAIC: Measure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Common measures:</a:t>
            </a:r>
          </a:p>
          <a:p>
            <a:pPr lvl="1"/>
            <a:r>
              <a:rPr lang="en-US" smtClean="0"/>
              <a:t>Memory</a:t>
            </a:r>
          </a:p>
          <a:p>
            <a:pPr lvl="1"/>
            <a:r>
              <a:rPr lang="en-US" smtClean="0"/>
              <a:t>CPU</a:t>
            </a:r>
          </a:p>
          <a:p>
            <a:pPr lvl="1"/>
            <a:r>
              <a:rPr lang="en-US" smtClean="0"/>
              <a:t>Disk I/O</a:t>
            </a:r>
          </a:p>
          <a:p>
            <a:pPr lvl="1"/>
            <a:r>
              <a:rPr lang="en-US" smtClean="0"/>
              <a:t>Network</a:t>
            </a:r>
          </a:p>
          <a:p>
            <a:r>
              <a:rPr lang="en-US" smtClean="0"/>
              <a:t>How are metrics gathered?</a:t>
            </a:r>
          </a:p>
          <a:p>
            <a:pPr lvl="1"/>
            <a:r>
              <a:rPr lang="en-US" smtClean="0"/>
              <a:t>SQL Trace</a:t>
            </a:r>
          </a:p>
          <a:p>
            <a:pPr lvl="1"/>
            <a:r>
              <a:rPr lang="en-US" smtClean="0"/>
              <a:t>DMVs</a:t>
            </a:r>
          </a:p>
          <a:p>
            <a:pPr lvl="1"/>
            <a:r>
              <a:rPr lang="en-US" smtClean="0"/>
              <a:t>3</a:t>
            </a:r>
            <a:r>
              <a:rPr lang="en-US" baseline="30000" smtClean="0"/>
              <a:t>rd</a:t>
            </a:r>
            <a:r>
              <a:rPr lang="en-US" smtClean="0"/>
              <a:t> party tools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EF747E-1E29-4293-8C97-40AFBA573D80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6" name="Right Brace 5"/>
          <p:cNvSpPr>
            <a:spLocks/>
          </p:cNvSpPr>
          <p:nvPr/>
        </p:nvSpPr>
        <p:spPr bwMode="auto">
          <a:xfrm>
            <a:off x="2995613" y="4303713"/>
            <a:ext cx="582612" cy="914400"/>
          </a:xfrm>
          <a:prstGeom prst="rightBrace">
            <a:avLst>
              <a:gd name="adj1" fmla="val 8342"/>
              <a:gd name="adj2" fmla="val 4827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721100" y="4524375"/>
            <a:ext cx="30114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/>
              <a:t>“Roll Your Own”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8C955A7-5F9C-4C22-AE55-25C0E80559FE}" type="slidenum">
              <a:rPr lang="en-US"/>
              <a:pPr>
                <a:defRPr/>
              </a:pPr>
              <a:t>16</a:t>
            </a:fld>
            <a:endParaRPr lang="en-US"/>
          </a:p>
        </p:txBody>
      </p:sp>
      <p:pic>
        <p:nvPicPr>
          <p:cNvPr id="1843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0" y="1460500"/>
            <a:ext cx="8418513" cy="327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819150" y="180975"/>
            <a:ext cx="703897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sz="3600" kern="0" dirty="0">
                <a:solidFill>
                  <a:srgbClr val="FFFFFF"/>
                </a:solidFill>
                <a:latin typeface="Tahoma"/>
                <a:ea typeface="+mj-ea"/>
                <a:cs typeface="+mj-cs"/>
              </a:rPr>
              <a:t>DMAIC: Measure</a:t>
            </a:r>
            <a:endParaRPr lang="en-US" sz="3600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546100" y="4927600"/>
            <a:ext cx="8077200" cy="143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183284"/>
              </a:buClr>
              <a:buSzPct val="125000"/>
              <a:buFont typeface="Wingdings" pitchFamily="2" charset="2"/>
              <a:buChar char="§"/>
            </a:pPr>
            <a:r>
              <a:rPr lang="en-US">
                <a:latin typeface="Tahoma" pitchFamily="34" charset="0"/>
              </a:rPr>
              <a:t>Understand the total time a Query spends in Database</a:t>
            </a:r>
          </a:p>
          <a:p>
            <a:pPr marL="342900" indent="-342900">
              <a:spcBef>
                <a:spcPct val="20000"/>
              </a:spcBef>
              <a:buClr>
                <a:srgbClr val="183284"/>
              </a:buClr>
              <a:buSzPct val="125000"/>
              <a:buFont typeface="Wingdings" pitchFamily="2" charset="2"/>
              <a:buChar char="§"/>
            </a:pPr>
            <a:r>
              <a:rPr lang="en-US">
                <a:latin typeface="Tahoma" pitchFamily="34" charset="0"/>
              </a:rPr>
              <a:t>Measure time while Query executes</a:t>
            </a:r>
          </a:p>
          <a:p>
            <a:pPr marL="342900" indent="-342900">
              <a:spcBef>
                <a:spcPct val="20000"/>
              </a:spcBef>
              <a:buClr>
                <a:srgbClr val="183284"/>
              </a:buClr>
              <a:buSzPct val="125000"/>
              <a:buFont typeface="Wingdings" pitchFamily="2" charset="2"/>
              <a:buChar char="§"/>
            </a:pPr>
            <a:r>
              <a:rPr lang="en-US">
                <a:latin typeface="Tahoma" pitchFamily="34" charset="0"/>
              </a:rPr>
              <a:t>SQL Server helps by providing Wait Types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631825" y="1489075"/>
            <a:ext cx="5822950" cy="457200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b="1">
                <a:solidFill>
                  <a:srgbClr val="000099"/>
                </a:solidFill>
                <a:latin typeface="Arial" charset="0"/>
              </a:rPr>
              <a:t>Focus on End User </a:t>
            </a:r>
            <a:r>
              <a:rPr lang="en-US" b="1" i="1" u="sng">
                <a:solidFill>
                  <a:srgbClr val="000099"/>
                </a:solidFill>
                <a:latin typeface="Arial" charset="0"/>
              </a:rPr>
              <a:t>Response Time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2"/>
          <p:cNvSpPr>
            <a:spLocks noGrp="1"/>
          </p:cNvSpPr>
          <p:nvPr>
            <p:ph type="title"/>
          </p:nvPr>
        </p:nvSpPr>
        <p:spPr bwMode="auto">
          <a:xfrm>
            <a:off x="677863" y="274638"/>
            <a:ext cx="8008937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solidFill>
                  <a:srgbClr val="FFFFFF"/>
                </a:solidFill>
              </a:rPr>
              <a:t>DMAIC: Measure</a:t>
            </a:r>
            <a:r>
              <a:rPr lang="en-US" smtClean="0"/>
              <a:t/>
            </a:r>
            <a:br>
              <a:rPr lang="en-US" smtClean="0"/>
            </a:b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  <a:defRPr/>
            </a:pPr>
            <a:r>
              <a:rPr lang="en-US" dirty="0" smtClean="0"/>
              <a:t>Common Wait Types:</a:t>
            </a:r>
          </a:p>
          <a:p>
            <a:pPr>
              <a:defRPr/>
            </a:pPr>
            <a:r>
              <a:rPr lang="en-US" dirty="0"/>
              <a:t>ASYNC_NETWORK_IO </a:t>
            </a:r>
          </a:p>
          <a:p>
            <a:pPr>
              <a:defRPr/>
            </a:pPr>
            <a:r>
              <a:rPr lang="en-US" dirty="0" smtClean="0"/>
              <a:t>CXPACKET</a:t>
            </a:r>
          </a:p>
          <a:p>
            <a:pPr>
              <a:defRPr/>
            </a:pPr>
            <a:r>
              <a:rPr lang="en-US" dirty="0" err="1"/>
              <a:t>LATCH_x</a:t>
            </a:r>
            <a:r>
              <a:rPr lang="en-US" dirty="0"/>
              <a:t> </a:t>
            </a:r>
            <a:endParaRPr lang="en-US" dirty="0" smtClean="0"/>
          </a:p>
          <a:p>
            <a:pPr>
              <a:defRPr/>
            </a:pPr>
            <a:r>
              <a:rPr lang="en-US" dirty="0" err="1" smtClean="0"/>
              <a:t>LOCK_x</a:t>
            </a:r>
            <a:endParaRPr lang="en-US" dirty="0" smtClean="0"/>
          </a:p>
          <a:p>
            <a:pPr>
              <a:defRPr/>
            </a:pPr>
            <a:r>
              <a:rPr lang="en-US" dirty="0" err="1"/>
              <a:t>PAGEIOLATCH_x</a:t>
            </a:r>
            <a:r>
              <a:rPr lang="en-US" dirty="0"/>
              <a:t> 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WRITELOG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US" sz="2000" dirty="0" smtClean="0"/>
          </a:p>
          <a:p>
            <a:pPr marL="0" indent="0">
              <a:buFont typeface="Wingdings" pitchFamily="2" charset="2"/>
              <a:buNone/>
              <a:defRPr/>
            </a:pPr>
            <a:r>
              <a:rPr lang="en-US" sz="2000" dirty="0" smtClean="0"/>
              <a:t>http://technet.microsoft.com/en-us/library/cc966413.aspx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4D40DF-2C34-4EF9-94EA-2D592B9E700A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 bwMode="auto">
          <a:xfrm>
            <a:off x="677863" y="274638"/>
            <a:ext cx="8008937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DMAIC: Analyze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Is it a problem?</a:t>
            </a:r>
          </a:p>
          <a:p>
            <a:r>
              <a:rPr lang="en-US" smtClean="0"/>
              <a:t>Experience is valued here the most</a:t>
            </a:r>
          </a:p>
          <a:p>
            <a:r>
              <a:rPr lang="en-US" smtClean="0"/>
              <a:t>How do you analyze?</a:t>
            </a:r>
          </a:p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E611E35-50EE-4037-8941-58E296111D20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838" y="3019425"/>
            <a:ext cx="3286125" cy="330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 bwMode="auto">
          <a:xfrm>
            <a:off x="677863" y="274638"/>
            <a:ext cx="8008937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DMAIC: Analyze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42040C7-1316-477A-B1F6-54C50C541CCC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pic>
        <p:nvPicPr>
          <p:cNvPr id="1105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2201863"/>
            <a:ext cx="8812213" cy="290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0597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228850"/>
            <a:ext cx="8923338" cy="2879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059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2201863"/>
            <a:ext cx="8901113" cy="281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0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0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 bwMode="auto">
          <a:xfrm>
            <a:off x="677863" y="274638"/>
            <a:ext cx="8008937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DMAIC: Improve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How do you make improvements?</a:t>
            </a:r>
          </a:p>
          <a:p>
            <a:r>
              <a:rPr lang="en-US" smtClean="0"/>
              <a:t>Where do you look to make changes first?</a:t>
            </a:r>
          </a:p>
          <a:p>
            <a:endParaRPr lang="en-US" smtClean="0"/>
          </a:p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159DF2-6621-4757-BEE8-D9E131A1F013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4175" y="2790825"/>
            <a:ext cx="3529013" cy="354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7BC70D-F216-4198-BEB7-25F3D5956CC7}" type="slidenum">
              <a:rPr lang="en-US"/>
              <a:pPr>
                <a:defRPr/>
              </a:pPr>
              <a:t>21</a:t>
            </a:fld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Which scenario is worse?</a:t>
            </a:r>
          </a:p>
          <a:p>
            <a:pPr eaLnBrk="1" hangingPunct="1"/>
            <a:r>
              <a:rPr lang="en-US" smtClean="0"/>
              <a:t>SQL Statement 1</a:t>
            </a:r>
          </a:p>
          <a:p>
            <a:pPr lvl="1" eaLnBrk="1" hangingPunct="1"/>
            <a:r>
              <a:rPr lang="en-US" smtClean="0"/>
              <a:t>Executed 100 times</a:t>
            </a:r>
          </a:p>
          <a:p>
            <a:pPr lvl="1" eaLnBrk="1" hangingPunct="1"/>
            <a:r>
              <a:rPr lang="en-US" smtClean="0"/>
              <a:t>Caused 10 minutes of wait time for end user</a:t>
            </a:r>
          </a:p>
          <a:p>
            <a:pPr lvl="1" eaLnBrk="1" hangingPunct="1"/>
            <a:r>
              <a:rPr lang="en-US" smtClean="0"/>
              <a:t>Waited 90% of time on “PAGEIOLATCH_SH”</a:t>
            </a:r>
          </a:p>
          <a:p>
            <a:pPr eaLnBrk="1" hangingPunct="1"/>
            <a:r>
              <a:rPr lang="en-US" smtClean="0"/>
              <a:t>SQL Statement 2</a:t>
            </a:r>
          </a:p>
          <a:p>
            <a:pPr lvl="1" eaLnBrk="1" hangingPunct="1"/>
            <a:r>
              <a:rPr lang="en-US" smtClean="0"/>
              <a:t>Executed 1 time</a:t>
            </a:r>
          </a:p>
          <a:p>
            <a:pPr lvl="1" eaLnBrk="1" hangingPunct="1"/>
            <a:r>
              <a:rPr lang="en-US" smtClean="0"/>
              <a:t>Caused 10 minutes of wait time for end user</a:t>
            </a:r>
          </a:p>
          <a:p>
            <a:pPr lvl="1" eaLnBrk="1" hangingPunct="1"/>
            <a:r>
              <a:rPr lang="en-US" smtClean="0"/>
              <a:t>Waited 90% on “LCK_M_X”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939800" y="274638"/>
            <a:ext cx="62484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3600">
                <a:solidFill>
                  <a:schemeClr val="bg1"/>
                </a:solidFill>
                <a:latin typeface="Tahoma" pitchFamily="34" charset="0"/>
              </a:rPr>
              <a:t>DMAIC: Improve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 bwMode="auto">
          <a:xfrm>
            <a:off x="677863" y="274638"/>
            <a:ext cx="8008937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DMAIC: Improve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Where would you begin to improve this?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82606F-1A9A-455D-BD56-B7B783ADDCDF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773113" y="2154238"/>
            <a:ext cx="7140575" cy="415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srgbClr val="0000FF"/>
                </a:solidFill>
              </a:rPr>
              <a:t>SELECT</a:t>
            </a:r>
            <a:r>
              <a:rPr lang="en-US">
                <a:solidFill>
                  <a:srgbClr val="000000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Top</a:t>
            </a:r>
            <a:r>
              <a:rPr lang="en-US">
                <a:solidFill>
                  <a:srgbClr val="000000"/>
                </a:solidFill>
              </a:rPr>
              <a:t> 50 T_ID</a:t>
            </a:r>
            <a:r>
              <a:rPr lang="en-US">
                <a:solidFill>
                  <a:srgbClr val="808080"/>
                </a:solidFill>
              </a:rPr>
              <a:t>,</a:t>
            </a:r>
            <a:r>
              <a:rPr lang="en-US">
                <a:solidFill>
                  <a:srgbClr val="000000"/>
                </a:solidFill>
              </a:rPr>
              <a:t>   T_DTS</a:t>
            </a:r>
            <a:r>
              <a:rPr lang="en-US">
                <a:solidFill>
                  <a:srgbClr val="808080"/>
                </a:solidFill>
              </a:rPr>
              <a:t>,</a:t>
            </a:r>
            <a:r>
              <a:rPr lang="en-US">
                <a:solidFill>
                  <a:srgbClr val="000000"/>
                </a:solidFill>
              </a:rPr>
              <a:t>   ST_NAME</a:t>
            </a:r>
            <a:r>
              <a:rPr lang="en-US">
                <a:solidFill>
                  <a:srgbClr val="808080"/>
                </a:solidFill>
              </a:rPr>
              <a:t>,</a:t>
            </a:r>
            <a:r>
              <a:rPr lang="en-US">
                <a:solidFill>
                  <a:srgbClr val="000000"/>
                </a:solidFill>
              </a:rPr>
              <a:t> TT_NAME</a:t>
            </a:r>
            <a:r>
              <a:rPr lang="en-US">
                <a:solidFill>
                  <a:srgbClr val="808080"/>
                </a:solidFill>
              </a:rPr>
              <a:t>,</a:t>
            </a:r>
            <a:r>
              <a:rPr lang="en-US">
                <a:solidFill>
                  <a:srgbClr val="000000"/>
                </a:solidFill>
              </a:rPr>
              <a:t>  T_S_SYMB</a:t>
            </a:r>
            <a:r>
              <a:rPr lang="en-US">
                <a:solidFill>
                  <a:srgbClr val="808080"/>
                </a:solidFill>
              </a:rPr>
              <a:t>,</a:t>
            </a:r>
            <a:r>
              <a:rPr lang="en-US">
                <a:solidFill>
                  <a:srgbClr val="000000"/>
                </a:solidFill>
              </a:rPr>
              <a:t>  T_QTY</a:t>
            </a:r>
            <a:r>
              <a:rPr lang="en-US">
                <a:solidFill>
                  <a:srgbClr val="808080"/>
                </a:solidFill>
              </a:rPr>
              <a:t>,</a:t>
            </a:r>
            <a:r>
              <a:rPr lang="en-US">
                <a:solidFill>
                  <a:srgbClr val="000000"/>
                </a:solidFill>
              </a:rPr>
              <a:t>T_EXEC_NAME</a:t>
            </a:r>
            <a:r>
              <a:rPr lang="en-US">
                <a:solidFill>
                  <a:srgbClr val="808080"/>
                </a:solidFill>
              </a:rPr>
              <a:t>,</a:t>
            </a:r>
            <a:r>
              <a:rPr lang="en-US">
                <a:solidFill>
                  <a:srgbClr val="000000"/>
                </a:solidFill>
              </a:rPr>
              <a:t> T_CHRG</a:t>
            </a:r>
            <a:r>
              <a:rPr lang="en-US">
                <a:solidFill>
                  <a:srgbClr val="808080"/>
                </a:solidFill>
              </a:rPr>
              <a:t>,</a:t>
            </a:r>
            <a:r>
              <a:rPr lang="en-US">
                <a:solidFill>
                  <a:srgbClr val="000000"/>
                </a:solidFill>
              </a:rPr>
              <a:t>   S_NAME</a:t>
            </a:r>
            <a:r>
              <a:rPr lang="en-US">
                <a:solidFill>
                  <a:srgbClr val="808080"/>
                </a:solidFill>
              </a:rPr>
              <a:t>,</a:t>
            </a:r>
            <a:r>
              <a:rPr lang="en-US">
                <a:solidFill>
                  <a:srgbClr val="000000"/>
                </a:solidFill>
              </a:rPr>
              <a:t>   EX_NAME </a:t>
            </a:r>
          </a:p>
          <a:p>
            <a:r>
              <a:rPr lang="en-US">
                <a:solidFill>
                  <a:srgbClr val="0000FF"/>
                </a:solidFill>
              </a:rPr>
              <a:t>FROM</a:t>
            </a:r>
            <a:r>
              <a:rPr lang="en-US">
                <a:solidFill>
                  <a:srgbClr val="000000"/>
                </a:solidFill>
              </a:rPr>
              <a:t> E_TRADE</a:t>
            </a:r>
            <a:r>
              <a:rPr lang="en-US">
                <a:solidFill>
                  <a:srgbClr val="808080"/>
                </a:solidFill>
              </a:rPr>
              <a:t>,</a:t>
            </a:r>
            <a:r>
              <a:rPr lang="en-US">
                <a:solidFill>
                  <a:srgbClr val="000000"/>
                </a:solidFill>
              </a:rPr>
              <a:t>   E_STATUS_TYPE</a:t>
            </a:r>
            <a:r>
              <a:rPr lang="en-US">
                <a:solidFill>
                  <a:srgbClr val="808080"/>
                </a:solidFill>
              </a:rPr>
              <a:t>,</a:t>
            </a:r>
          </a:p>
          <a:p>
            <a:r>
              <a:rPr lang="en-US">
                <a:solidFill>
                  <a:srgbClr val="000000"/>
                </a:solidFill>
              </a:rPr>
              <a:t>   E_TRADE_TYPE</a:t>
            </a:r>
            <a:r>
              <a:rPr lang="en-US">
                <a:solidFill>
                  <a:srgbClr val="808080"/>
                </a:solidFill>
              </a:rPr>
              <a:t>,</a:t>
            </a:r>
            <a:r>
              <a:rPr lang="en-US">
                <a:solidFill>
                  <a:srgbClr val="000000"/>
                </a:solidFill>
              </a:rPr>
              <a:t>   E_SECURITY</a:t>
            </a:r>
            <a:r>
              <a:rPr lang="en-US">
                <a:solidFill>
                  <a:srgbClr val="808080"/>
                </a:solidFill>
              </a:rPr>
              <a:t>,</a:t>
            </a:r>
            <a:r>
              <a:rPr lang="en-US">
                <a:solidFill>
                  <a:srgbClr val="000000"/>
                </a:solidFill>
              </a:rPr>
              <a:t>  E_EXCHANGE </a:t>
            </a:r>
          </a:p>
          <a:p>
            <a:r>
              <a:rPr lang="en-US">
                <a:solidFill>
                  <a:srgbClr val="0000FF"/>
                </a:solidFill>
              </a:rPr>
              <a:t>WHERE</a:t>
            </a:r>
            <a:r>
              <a:rPr lang="en-US">
                <a:solidFill>
                  <a:srgbClr val="000000"/>
                </a:solidFill>
              </a:rPr>
              <a:t> T_CA_ID </a:t>
            </a:r>
            <a:r>
              <a:rPr lang="en-US">
                <a:solidFill>
                  <a:srgbClr val="808080"/>
                </a:solidFill>
              </a:rPr>
              <a:t>=</a:t>
            </a:r>
            <a:r>
              <a:rPr lang="en-US">
                <a:solidFill>
                  <a:srgbClr val="000000"/>
                </a:solidFill>
              </a:rPr>
              <a:t> 490 </a:t>
            </a:r>
          </a:p>
          <a:p>
            <a:r>
              <a:rPr lang="en-US">
                <a:solidFill>
                  <a:srgbClr val="808080"/>
                </a:solidFill>
              </a:rPr>
              <a:t>AND</a:t>
            </a:r>
            <a:r>
              <a:rPr lang="en-US">
                <a:solidFill>
                  <a:srgbClr val="000000"/>
                </a:solidFill>
              </a:rPr>
              <a:t> ST_ID </a:t>
            </a:r>
            <a:r>
              <a:rPr lang="en-US">
                <a:solidFill>
                  <a:srgbClr val="808080"/>
                </a:solidFill>
              </a:rPr>
              <a:t>=</a:t>
            </a:r>
            <a:r>
              <a:rPr lang="en-US">
                <a:solidFill>
                  <a:srgbClr val="000000"/>
                </a:solidFill>
              </a:rPr>
              <a:t> T_ST_ID </a:t>
            </a:r>
          </a:p>
          <a:p>
            <a:r>
              <a:rPr lang="en-US">
                <a:solidFill>
                  <a:srgbClr val="808080"/>
                </a:solidFill>
              </a:rPr>
              <a:t>AND</a:t>
            </a:r>
            <a:r>
              <a:rPr lang="en-US">
                <a:solidFill>
                  <a:srgbClr val="000000"/>
                </a:solidFill>
              </a:rPr>
              <a:t> TT_ID </a:t>
            </a:r>
            <a:r>
              <a:rPr lang="en-US">
                <a:solidFill>
                  <a:srgbClr val="808080"/>
                </a:solidFill>
              </a:rPr>
              <a:t>=</a:t>
            </a:r>
            <a:r>
              <a:rPr lang="en-US">
                <a:solidFill>
                  <a:srgbClr val="000000"/>
                </a:solidFill>
              </a:rPr>
              <a:t> T_TT_ID </a:t>
            </a:r>
          </a:p>
          <a:p>
            <a:r>
              <a:rPr lang="en-US">
                <a:solidFill>
                  <a:srgbClr val="808080"/>
                </a:solidFill>
              </a:rPr>
              <a:t>AND</a:t>
            </a:r>
            <a:r>
              <a:rPr lang="en-US">
                <a:solidFill>
                  <a:srgbClr val="000000"/>
                </a:solidFill>
              </a:rPr>
              <a:t> S_SYMB </a:t>
            </a:r>
            <a:r>
              <a:rPr lang="en-US">
                <a:solidFill>
                  <a:srgbClr val="808080"/>
                </a:solidFill>
              </a:rPr>
              <a:t>=</a:t>
            </a:r>
            <a:r>
              <a:rPr lang="en-US">
                <a:solidFill>
                  <a:srgbClr val="000000"/>
                </a:solidFill>
              </a:rPr>
              <a:t> T_S_SYMB </a:t>
            </a:r>
          </a:p>
          <a:p>
            <a:r>
              <a:rPr lang="en-US">
                <a:solidFill>
                  <a:srgbClr val="808080"/>
                </a:solidFill>
              </a:rPr>
              <a:t>AND</a:t>
            </a:r>
            <a:r>
              <a:rPr lang="en-US">
                <a:solidFill>
                  <a:srgbClr val="000000"/>
                </a:solidFill>
              </a:rPr>
              <a:t> EX_ID </a:t>
            </a:r>
            <a:r>
              <a:rPr lang="en-US">
                <a:solidFill>
                  <a:srgbClr val="808080"/>
                </a:solidFill>
              </a:rPr>
              <a:t>=</a:t>
            </a:r>
            <a:r>
              <a:rPr lang="en-US">
                <a:solidFill>
                  <a:srgbClr val="000000"/>
                </a:solidFill>
              </a:rPr>
              <a:t> S_EX_ID </a:t>
            </a:r>
          </a:p>
          <a:p>
            <a:r>
              <a:rPr lang="en-US">
                <a:solidFill>
                  <a:srgbClr val="0000FF"/>
                </a:solidFill>
              </a:rPr>
              <a:t>ORDER</a:t>
            </a:r>
            <a:r>
              <a:rPr lang="en-US">
                <a:solidFill>
                  <a:srgbClr val="000000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BY</a:t>
            </a:r>
            <a:r>
              <a:rPr lang="en-US">
                <a:solidFill>
                  <a:srgbClr val="000000"/>
                </a:solidFill>
              </a:rPr>
              <a:t> T_DTS </a:t>
            </a:r>
            <a:r>
              <a:rPr lang="en-US">
                <a:solidFill>
                  <a:srgbClr val="0000FF"/>
                </a:solidFill>
              </a:rPr>
              <a:t>desc</a:t>
            </a:r>
            <a:r>
              <a:rPr lang="en-US">
                <a:solidFill>
                  <a:srgbClr val="808080"/>
                </a:solidFill>
              </a:rPr>
              <a:t>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 bwMode="auto">
          <a:xfrm>
            <a:off x="677863" y="274638"/>
            <a:ext cx="8008937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DMAIC: Improve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SQL Diagramming</a:t>
            </a:r>
          </a:p>
          <a:p>
            <a:r>
              <a:rPr lang="en-US" smtClean="0"/>
              <a:t>Dan Tow</a:t>
            </a:r>
          </a:p>
          <a:p>
            <a:r>
              <a:rPr lang="en-US" smtClean="0"/>
              <a:t>http://www.singingsql.com/index.html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6A15DE-8629-4D9A-8F1D-B81A231F4CF7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 bwMode="auto">
          <a:xfrm>
            <a:off x="677863" y="274638"/>
            <a:ext cx="8008937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DMAIC: Improve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  <a:defRPr/>
            </a:pPr>
            <a:r>
              <a:rPr lang="en-US" dirty="0" smtClean="0"/>
              <a:t>When handed a query to build or tune, perform the following 12 steps: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US" dirty="0" smtClean="0"/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List all tables in query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Gather </a:t>
            </a:r>
            <a:r>
              <a:rPr lang="en-US" dirty="0" err="1" smtClean="0"/>
              <a:t>rowcounts</a:t>
            </a:r>
            <a:r>
              <a:rPr lang="en-US" dirty="0" smtClean="0"/>
              <a:t> for each table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Find all filters</a:t>
            </a:r>
          </a:p>
          <a:p>
            <a:pPr marL="914400" lvl="1" indent="-514350">
              <a:buFont typeface="+mj-lt"/>
              <a:buAutoNum type="alphaLcParenR"/>
              <a:defRPr/>
            </a:pPr>
            <a:r>
              <a:rPr lang="en-US" dirty="0" smtClean="0"/>
              <a:t>WHERE clause</a:t>
            </a:r>
          </a:p>
          <a:p>
            <a:pPr marL="914400" lvl="1" indent="-514350">
              <a:buFont typeface="+mj-lt"/>
              <a:buAutoNum type="alphaLcParenR"/>
              <a:defRPr/>
            </a:pPr>
            <a:r>
              <a:rPr lang="en-US" dirty="0" smtClean="0"/>
              <a:t>JOIN clause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Calculate the selectivity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C68B1E-C70D-440B-887B-74B7B5652E59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 bwMode="auto">
          <a:xfrm>
            <a:off x="677863" y="274638"/>
            <a:ext cx="8008937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DMAIC: Improve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981135-2F4E-4C26-8A9C-0E401C4B97D5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sp>
        <p:nvSpPr>
          <p:cNvPr id="27652" name="Content Placeholder 2"/>
          <p:cNvSpPr>
            <a:spLocks noGrp="1"/>
          </p:cNvSpPr>
          <p:nvPr>
            <p:ph idx="1"/>
          </p:nvPr>
        </p:nvSpPr>
        <p:spPr>
          <a:xfrm>
            <a:off x="735013" y="1524000"/>
            <a:ext cx="7848600" cy="4495800"/>
          </a:xfrm>
        </p:spPr>
        <p:txBody>
          <a:bodyPr/>
          <a:lstStyle/>
          <a:p>
            <a:endParaRPr lang="en-US" smtClean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50975" y="2506663"/>
            <a:ext cx="1828800" cy="3705225"/>
          </a:xfrm>
          <a:prstGeom prst="rect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714750" y="2506663"/>
            <a:ext cx="1828800" cy="3705225"/>
          </a:xfrm>
          <a:prstGeom prst="rect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6011863" y="2506663"/>
            <a:ext cx="1828800" cy="3705225"/>
          </a:xfrm>
          <a:prstGeom prst="rect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714750" y="1881188"/>
            <a:ext cx="1814513" cy="4619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dirty="0"/>
              <a:t>Orders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11863" y="1881188"/>
            <a:ext cx="1844675" cy="4619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dirty="0"/>
              <a:t>Details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6850" y="1881188"/>
            <a:ext cx="1812925" cy="4619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dirty="0"/>
              <a:t>Customers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66850" y="2868613"/>
            <a:ext cx="1812925" cy="4619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dirty="0"/>
              <a:t>19k rows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14750" y="2868613"/>
            <a:ext cx="1820863" cy="4619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dirty="0"/>
              <a:t>31k rows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11863" y="2868613"/>
            <a:ext cx="1828800" cy="4619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dirty="0"/>
              <a:t>121k rows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11863" y="3832225"/>
            <a:ext cx="1828800" cy="8302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dirty="0"/>
              <a:t>Need 3k rows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14750" y="3822700"/>
            <a:ext cx="1828800" cy="8302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dirty="0"/>
              <a:t>Need 12k rows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66850" y="3787775"/>
            <a:ext cx="1812925" cy="8302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dirty="0"/>
              <a:t>Need 18k rows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11863" y="5029200"/>
            <a:ext cx="1828800" cy="8302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dirty="0"/>
              <a:t>0.024 selectivity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714750" y="5029200"/>
            <a:ext cx="1828800" cy="8302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dirty="0"/>
              <a:t>0.387 selectivity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66850" y="5029200"/>
            <a:ext cx="1812925" cy="8302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dirty="0"/>
              <a:t>0.947 selectivity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8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 bwMode="auto">
          <a:xfrm>
            <a:off x="677863" y="274638"/>
            <a:ext cx="8008937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DMAIC: Improve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  <a:defRPr/>
            </a:pPr>
            <a:r>
              <a:rPr lang="en-US" dirty="0" smtClean="0"/>
              <a:t>Next Steps: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US" dirty="0" smtClean="0"/>
          </a:p>
          <a:p>
            <a:pPr marL="514350" indent="-514350">
              <a:buFont typeface="+mj-lt"/>
              <a:buAutoNum type="arabicPeriod" startAt="5"/>
              <a:defRPr/>
            </a:pPr>
            <a:r>
              <a:rPr lang="en-US" dirty="0" smtClean="0"/>
              <a:t>Gather info on additional columns used</a:t>
            </a:r>
          </a:p>
          <a:p>
            <a:pPr marL="514350" indent="-514350">
              <a:buFont typeface="+mj-lt"/>
              <a:buAutoNum type="arabicPeriod" startAt="5"/>
              <a:defRPr/>
            </a:pPr>
            <a:r>
              <a:rPr lang="en-US" dirty="0" smtClean="0"/>
              <a:t>Gather info on existing keys and indexes</a:t>
            </a:r>
          </a:p>
          <a:p>
            <a:pPr marL="514350" indent="-514350">
              <a:buFont typeface="+mj-lt"/>
              <a:buAutoNum type="arabicPeriod" startAt="5"/>
              <a:defRPr/>
            </a:pPr>
            <a:r>
              <a:rPr lang="en-US" dirty="0" smtClean="0"/>
              <a:t>Examine the execution plan</a:t>
            </a:r>
          </a:p>
          <a:p>
            <a:pPr marL="914400" lvl="1" indent="-514350">
              <a:buFont typeface="+mj-lt"/>
              <a:buAutoNum type="alphaLcParenR"/>
              <a:defRPr/>
            </a:pPr>
            <a:r>
              <a:rPr lang="en-US" dirty="0" smtClean="0"/>
              <a:t>SET STATISTICS IO ON</a:t>
            </a:r>
          </a:p>
          <a:p>
            <a:pPr marL="914400" lvl="1" indent="-514350">
              <a:buFont typeface="+mj-lt"/>
              <a:buAutoNum type="alphaLcParenR"/>
              <a:defRPr/>
            </a:pPr>
            <a:r>
              <a:rPr lang="en-US" dirty="0" smtClean="0"/>
              <a:t>SET STATISTICS TIME ON</a:t>
            </a:r>
          </a:p>
          <a:p>
            <a:pPr marL="914400" lvl="1" indent="-514350">
              <a:buFont typeface="+mj-lt"/>
              <a:buAutoNum type="alphaLcParenR"/>
              <a:defRPr/>
            </a:pPr>
            <a:r>
              <a:rPr lang="en-US" dirty="0" smtClean="0"/>
              <a:t>DBCC DROPCLEANBUFFERS</a:t>
            </a:r>
          </a:p>
          <a:p>
            <a:pPr marL="514350" indent="-514350">
              <a:buFont typeface="+mj-lt"/>
              <a:buAutoNum type="arabicPeriod" startAt="5"/>
              <a:defRPr/>
            </a:pPr>
            <a:r>
              <a:rPr lang="en-US" dirty="0" smtClean="0"/>
              <a:t>Record results</a:t>
            </a:r>
          </a:p>
          <a:p>
            <a:pPr marL="514350" indent="-514350">
              <a:buFont typeface="+mj-lt"/>
              <a:buAutoNum type="arabicPeriod" startAt="5"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4044D7-01D5-4824-87CC-AF7CDCF7A4CC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 bwMode="auto">
          <a:xfrm>
            <a:off x="677863" y="274638"/>
            <a:ext cx="8008937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DMAIC: Improve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smtClean="0"/>
              <a:t>Demo script: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C40A07-E883-4360-A016-3F6FE1CE5BB7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sp>
        <p:nvSpPr>
          <p:cNvPr id="29701" name="Rectangle 6"/>
          <p:cNvSpPr>
            <a:spLocks noChangeArrowheads="1"/>
          </p:cNvSpPr>
          <p:nvPr/>
        </p:nvSpPr>
        <p:spPr bwMode="auto">
          <a:xfrm>
            <a:off x="709613" y="2079625"/>
            <a:ext cx="7615237" cy="378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srgbClr val="0000FF"/>
                </a:solidFill>
              </a:rPr>
              <a:t>SELECT</a:t>
            </a:r>
            <a:r>
              <a:rPr lang="en-US">
                <a:solidFill>
                  <a:srgbClr val="000000"/>
                </a:solidFill>
              </a:rPr>
              <a:t> c</a:t>
            </a:r>
            <a:r>
              <a:rPr lang="en-US">
                <a:solidFill>
                  <a:srgbClr val="808080"/>
                </a:solidFill>
              </a:rPr>
              <a:t>.</a:t>
            </a:r>
            <a:r>
              <a:rPr lang="en-US">
                <a:solidFill>
                  <a:srgbClr val="000000"/>
                </a:solidFill>
              </a:rPr>
              <a:t>CustomerID</a:t>
            </a:r>
            <a:r>
              <a:rPr lang="en-US">
                <a:solidFill>
                  <a:srgbClr val="808080"/>
                </a:solidFill>
              </a:rPr>
              <a:t>,</a:t>
            </a:r>
            <a:r>
              <a:rPr lang="en-US">
                <a:solidFill>
                  <a:srgbClr val="000000"/>
                </a:solidFill>
              </a:rPr>
              <a:t> soh</a:t>
            </a:r>
            <a:r>
              <a:rPr lang="en-US">
                <a:solidFill>
                  <a:srgbClr val="808080"/>
                </a:solidFill>
              </a:rPr>
              <a:t>.</a:t>
            </a:r>
            <a:r>
              <a:rPr lang="en-US">
                <a:solidFill>
                  <a:srgbClr val="000000"/>
                </a:solidFill>
              </a:rPr>
              <a:t>ShipDate</a:t>
            </a:r>
          </a:p>
          <a:p>
            <a:r>
              <a:rPr lang="en-US">
                <a:solidFill>
                  <a:srgbClr val="0000FF"/>
                </a:solidFill>
              </a:rPr>
              <a:t>FROM</a:t>
            </a:r>
            <a:r>
              <a:rPr lang="en-US">
                <a:solidFill>
                  <a:srgbClr val="000000"/>
                </a:solidFill>
              </a:rPr>
              <a:t> Sales</a:t>
            </a:r>
            <a:r>
              <a:rPr lang="en-US">
                <a:solidFill>
                  <a:srgbClr val="808080"/>
                </a:solidFill>
              </a:rPr>
              <a:t>.</a:t>
            </a:r>
            <a:r>
              <a:rPr lang="en-US">
                <a:solidFill>
                  <a:srgbClr val="000000"/>
                </a:solidFill>
              </a:rPr>
              <a:t>SalesOrderDetail sod</a:t>
            </a:r>
          </a:p>
          <a:p>
            <a:r>
              <a:rPr lang="en-US">
                <a:solidFill>
                  <a:srgbClr val="808080"/>
                </a:solidFill>
              </a:rPr>
              <a:t>INNER</a:t>
            </a:r>
            <a:r>
              <a:rPr lang="en-US">
                <a:solidFill>
                  <a:srgbClr val="000000"/>
                </a:solidFill>
              </a:rPr>
              <a:t> </a:t>
            </a:r>
            <a:r>
              <a:rPr lang="en-US">
                <a:solidFill>
                  <a:srgbClr val="808080"/>
                </a:solidFill>
              </a:rPr>
              <a:t>JOIN</a:t>
            </a:r>
            <a:r>
              <a:rPr lang="en-US">
                <a:solidFill>
                  <a:srgbClr val="000000"/>
                </a:solidFill>
              </a:rPr>
              <a:t> Sales</a:t>
            </a:r>
            <a:r>
              <a:rPr lang="en-US">
                <a:solidFill>
                  <a:srgbClr val="808080"/>
                </a:solidFill>
              </a:rPr>
              <a:t>.</a:t>
            </a:r>
            <a:r>
              <a:rPr lang="en-US">
                <a:solidFill>
                  <a:srgbClr val="000000"/>
                </a:solidFill>
              </a:rPr>
              <a:t>SalesOrderHeader soh </a:t>
            </a:r>
            <a:r>
              <a:rPr lang="en-US">
                <a:solidFill>
                  <a:srgbClr val="0000FF"/>
                </a:solidFill>
              </a:rPr>
              <a:t>ON</a:t>
            </a:r>
            <a:r>
              <a:rPr lang="en-US">
                <a:solidFill>
                  <a:srgbClr val="000000"/>
                </a:solidFill>
              </a:rPr>
              <a:t> 	sod</a:t>
            </a:r>
            <a:r>
              <a:rPr lang="en-US">
                <a:solidFill>
                  <a:srgbClr val="808080"/>
                </a:solidFill>
              </a:rPr>
              <a:t>.</a:t>
            </a:r>
            <a:r>
              <a:rPr lang="en-US">
                <a:solidFill>
                  <a:srgbClr val="000000"/>
                </a:solidFill>
              </a:rPr>
              <a:t>SalesOrderID </a:t>
            </a:r>
            <a:r>
              <a:rPr lang="en-US">
                <a:solidFill>
                  <a:srgbClr val="808080"/>
                </a:solidFill>
              </a:rPr>
              <a:t>=</a:t>
            </a:r>
            <a:r>
              <a:rPr lang="en-US">
                <a:solidFill>
                  <a:srgbClr val="000000"/>
                </a:solidFill>
              </a:rPr>
              <a:t> soh</a:t>
            </a:r>
            <a:r>
              <a:rPr lang="en-US">
                <a:solidFill>
                  <a:srgbClr val="808080"/>
                </a:solidFill>
              </a:rPr>
              <a:t>.</a:t>
            </a:r>
            <a:r>
              <a:rPr lang="en-US">
                <a:solidFill>
                  <a:srgbClr val="000000"/>
                </a:solidFill>
              </a:rPr>
              <a:t>SalesOrderID </a:t>
            </a:r>
          </a:p>
          <a:p>
            <a:r>
              <a:rPr lang="en-US">
                <a:solidFill>
                  <a:srgbClr val="808080"/>
                </a:solidFill>
              </a:rPr>
              <a:t>INNER</a:t>
            </a:r>
            <a:r>
              <a:rPr lang="en-US">
                <a:solidFill>
                  <a:srgbClr val="000000"/>
                </a:solidFill>
              </a:rPr>
              <a:t> </a:t>
            </a:r>
            <a:r>
              <a:rPr lang="en-US">
                <a:solidFill>
                  <a:srgbClr val="808080"/>
                </a:solidFill>
              </a:rPr>
              <a:t>JOIN</a:t>
            </a:r>
            <a:r>
              <a:rPr lang="en-US">
                <a:solidFill>
                  <a:srgbClr val="000000"/>
                </a:solidFill>
              </a:rPr>
              <a:t> Sales</a:t>
            </a:r>
            <a:r>
              <a:rPr lang="en-US">
                <a:solidFill>
                  <a:srgbClr val="808080"/>
                </a:solidFill>
              </a:rPr>
              <a:t>.</a:t>
            </a:r>
            <a:r>
              <a:rPr lang="en-US">
                <a:solidFill>
                  <a:srgbClr val="000000"/>
                </a:solidFill>
              </a:rPr>
              <a:t>Customer c </a:t>
            </a:r>
            <a:r>
              <a:rPr lang="en-US">
                <a:solidFill>
                  <a:srgbClr val="0000FF"/>
                </a:solidFill>
              </a:rPr>
              <a:t>ON</a:t>
            </a:r>
            <a:r>
              <a:rPr lang="en-US">
                <a:solidFill>
                  <a:srgbClr val="000000"/>
                </a:solidFill>
              </a:rPr>
              <a:t> c</a:t>
            </a:r>
            <a:r>
              <a:rPr lang="en-US">
                <a:solidFill>
                  <a:srgbClr val="808080"/>
                </a:solidFill>
              </a:rPr>
              <a:t>.</a:t>
            </a:r>
            <a:r>
              <a:rPr lang="en-US">
                <a:solidFill>
                  <a:srgbClr val="000000"/>
                </a:solidFill>
              </a:rPr>
              <a:t>CustomerID </a:t>
            </a:r>
            <a:r>
              <a:rPr lang="en-US">
                <a:solidFill>
                  <a:srgbClr val="808080"/>
                </a:solidFill>
              </a:rPr>
              <a:t>=</a:t>
            </a:r>
            <a:r>
              <a:rPr lang="en-US">
                <a:solidFill>
                  <a:srgbClr val="000000"/>
                </a:solidFill>
              </a:rPr>
              <a:t> 	soh</a:t>
            </a:r>
            <a:r>
              <a:rPr lang="en-US">
                <a:solidFill>
                  <a:srgbClr val="808080"/>
                </a:solidFill>
              </a:rPr>
              <a:t>.</a:t>
            </a:r>
            <a:r>
              <a:rPr lang="en-US">
                <a:solidFill>
                  <a:srgbClr val="000000"/>
                </a:solidFill>
              </a:rPr>
              <a:t>CustomerID</a:t>
            </a:r>
          </a:p>
          <a:p>
            <a:r>
              <a:rPr lang="en-US">
                <a:solidFill>
                  <a:srgbClr val="0000FF"/>
                </a:solidFill>
              </a:rPr>
              <a:t>WHERE</a:t>
            </a:r>
            <a:r>
              <a:rPr lang="en-US">
                <a:solidFill>
                  <a:srgbClr val="000000"/>
                </a:solidFill>
              </a:rPr>
              <a:t> sod</a:t>
            </a:r>
            <a:r>
              <a:rPr lang="en-US">
                <a:solidFill>
                  <a:srgbClr val="808080"/>
                </a:solidFill>
              </a:rPr>
              <a:t>.</a:t>
            </a:r>
            <a:r>
              <a:rPr lang="en-US">
                <a:solidFill>
                  <a:srgbClr val="000000"/>
                </a:solidFill>
              </a:rPr>
              <a:t>SpecialOfferID </a:t>
            </a:r>
            <a:r>
              <a:rPr lang="en-US">
                <a:solidFill>
                  <a:srgbClr val="808080"/>
                </a:solidFill>
              </a:rPr>
              <a:t>=</a:t>
            </a:r>
            <a:r>
              <a:rPr lang="en-US">
                <a:solidFill>
                  <a:srgbClr val="000000"/>
                </a:solidFill>
              </a:rPr>
              <a:t> 2</a:t>
            </a:r>
          </a:p>
          <a:p>
            <a:r>
              <a:rPr lang="en-US">
                <a:solidFill>
                  <a:srgbClr val="808080"/>
                </a:solidFill>
              </a:rPr>
              <a:t>AND</a:t>
            </a:r>
            <a:r>
              <a:rPr lang="en-US">
                <a:solidFill>
                  <a:srgbClr val="000000"/>
                </a:solidFill>
              </a:rPr>
              <a:t> soh</a:t>
            </a:r>
            <a:r>
              <a:rPr lang="en-US">
                <a:solidFill>
                  <a:srgbClr val="808080"/>
                </a:solidFill>
              </a:rPr>
              <a:t>.</a:t>
            </a:r>
            <a:r>
              <a:rPr lang="en-US">
                <a:solidFill>
                  <a:srgbClr val="000000"/>
                </a:solidFill>
              </a:rPr>
              <a:t>ShipDate </a:t>
            </a:r>
            <a:r>
              <a:rPr lang="en-US">
                <a:solidFill>
                  <a:srgbClr val="808080"/>
                </a:solidFill>
              </a:rPr>
              <a:t>between</a:t>
            </a:r>
            <a:r>
              <a:rPr lang="en-US">
                <a:solidFill>
                  <a:srgbClr val="000000"/>
                </a:solidFill>
              </a:rPr>
              <a:t> </a:t>
            </a:r>
            <a:r>
              <a:rPr lang="en-US">
                <a:solidFill>
                  <a:srgbClr val="FF0000"/>
                </a:solidFill>
              </a:rPr>
              <a:t>'2003-01-01 00:00:00.000'</a:t>
            </a:r>
            <a:r>
              <a:rPr lang="en-US">
                <a:solidFill>
                  <a:srgbClr val="000000"/>
                </a:solidFill>
              </a:rPr>
              <a:t> </a:t>
            </a:r>
            <a:r>
              <a:rPr lang="en-US">
                <a:solidFill>
                  <a:srgbClr val="808080"/>
                </a:solidFill>
              </a:rPr>
              <a:t>and</a:t>
            </a:r>
            <a:r>
              <a:rPr lang="en-US">
                <a:solidFill>
                  <a:srgbClr val="000000"/>
                </a:solidFill>
              </a:rPr>
              <a:t> </a:t>
            </a:r>
            <a:r>
              <a:rPr lang="en-US">
                <a:solidFill>
                  <a:srgbClr val="FF0000"/>
                </a:solidFill>
              </a:rPr>
              <a:t>'2004-01-01 00:00:00.000'</a:t>
            </a:r>
          </a:p>
          <a:p>
            <a:r>
              <a:rPr lang="en-US">
                <a:solidFill>
                  <a:srgbClr val="808080"/>
                </a:solidFill>
              </a:rPr>
              <a:t>AND</a:t>
            </a:r>
            <a:r>
              <a:rPr lang="en-US">
                <a:solidFill>
                  <a:srgbClr val="000000"/>
                </a:solidFill>
              </a:rPr>
              <a:t> c</a:t>
            </a:r>
            <a:r>
              <a:rPr lang="en-US">
                <a:solidFill>
                  <a:srgbClr val="808080"/>
                </a:solidFill>
              </a:rPr>
              <a:t>.</a:t>
            </a:r>
            <a:r>
              <a:rPr lang="en-US">
                <a:solidFill>
                  <a:srgbClr val="000000"/>
                </a:solidFill>
              </a:rPr>
              <a:t>CustomerType </a:t>
            </a:r>
            <a:r>
              <a:rPr lang="en-US">
                <a:solidFill>
                  <a:srgbClr val="808080"/>
                </a:solidFill>
              </a:rPr>
              <a:t>=</a:t>
            </a:r>
            <a:r>
              <a:rPr lang="en-US">
                <a:solidFill>
                  <a:srgbClr val="000000"/>
                </a:solidFill>
              </a:rPr>
              <a:t> </a:t>
            </a:r>
            <a:r>
              <a:rPr lang="en-US">
                <a:solidFill>
                  <a:srgbClr val="FF0000"/>
                </a:solidFill>
              </a:rPr>
              <a:t>'I'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 bwMode="auto">
          <a:xfrm>
            <a:off x="677863" y="274638"/>
            <a:ext cx="8008937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DMAIC: Improve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9"/>
              <a:defRPr/>
            </a:pPr>
            <a:r>
              <a:rPr lang="en-US" dirty="0" smtClean="0"/>
              <a:t>Adjust indexes for table with lowest selectivity first</a:t>
            </a:r>
          </a:p>
          <a:p>
            <a:pPr marL="514350" indent="-514350">
              <a:buFont typeface="+mj-lt"/>
              <a:buAutoNum type="arabicPeriod" startAt="9"/>
              <a:defRPr/>
            </a:pPr>
            <a:r>
              <a:rPr lang="en-US" dirty="0" smtClean="0"/>
              <a:t>Re-run query and examine results and execution plans</a:t>
            </a:r>
          </a:p>
          <a:p>
            <a:pPr marL="514350" indent="-514350">
              <a:buFont typeface="+mj-lt"/>
              <a:buAutoNum type="arabicPeriod" startAt="9"/>
              <a:defRPr/>
            </a:pPr>
            <a:r>
              <a:rPr lang="en-US" dirty="0" smtClean="0"/>
              <a:t>Repeat on next lowest selectivity table</a:t>
            </a:r>
          </a:p>
          <a:p>
            <a:pPr marL="514350" indent="-514350">
              <a:buFont typeface="+mj-lt"/>
              <a:buAutoNum type="arabicPeriod" startAt="9"/>
              <a:defRPr/>
            </a:pPr>
            <a:r>
              <a:rPr lang="en-US" dirty="0" smtClean="0"/>
              <a:t>Continue on, reducing your logical and physical reads</a:t>
            </a:r>
          </a:p>
          <a:p>
            <a:pPr marL="0" indent="0" algn="ctr">
              <a:buFont typeface="Wingdings" pitchFamily="2" charset="2"/>
              <a:buNone/>
              <a:defRPr/>
            </a:pPr>
            <a:r>
              <a:rPr lang="en-US" dirty="0" smtClean="0">
                <a:solidFill>
                  <a:srgbClr val="FF0000"/>
                </a:solidFill>
              </a:rPr>
              <a:t>WARNING</a:t>
            </a:r>
            <a:r>
              <a:rPr lang="en-US" dirty="0" smtClean="0"/>
              <a:t>: Adding additional indexes is </a:t>
            </a:r>
            <a:r>
              <a:rPr lang="en-US" i="1" dirty="0" smtClean="0"/>
              <a:t>not always</a:t>
            </a:r>
            <a:r>
              <a:rPr lang="en-US" dirty="0" smtClean="0"/>
              <a:t> the right thing to do!</a:t>
            </a:r>
          </a:p>
          <a:p>
            <a:pPr marL="457200" lvl="1" indent="0" algn="ctr">
              <a:buFontTx/>
              <a:buNone/>
              <a:defRPr/>
            </a:pPr>
            <a:r>
              <a:rPr lang="en-US" i="1" dirty="0" smtClean="0">
                <a:solidFill>
                  <a:srgbClr val="0070C0"/>
                </a:solidFill>
              </a:rPr>
              <a:t>Compare volume of other DUI statements!</a:t>
            </a:r>
            <a:endParaRPr lang="en-US" i="1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A47DA6-A736-4C00-962C-0312EA969F25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 bwMode="auto">
          <a:xfrm>
            <a:off x="677863" y="274638"/>
            <a:ext cx="8008937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DMAIC: Control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Run the </a:t>
            </a:r>
            <a:r>
              <a:rPr lang="en-US" i="1" u="sng" smtClean="0"/>
              <a:t>same</a:t>
            </a:r>
            <a:r>
              <a:rPr lang="en-US" smtClean="0"/>
              <a:t> measures again!</a:t>
            </a:r>
          </a:p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E5E352-9551-43C7-860E-08BE277AF225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075" y="2298700"/>
            <a:ext cx="3916363" cy="393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 bwMode="auto">
          <a:xfrm>
            <a:off x="677863" y="274638"/>
            <a:ext cx="8008937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Now What?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22CAA4-8308-4433-A655-EBDC8B326B19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pic>
        <p:nvPicPr>
          <p:cNvPr id="32773" name="Content Placeholder 3" descr="now_wha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950" y="2058988"/>
            <a:ext cx="5372100" cy="360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 bwMode="auto">
          <a:xfrm>
            <a:off x="677863" y="274638"/>
            <a:ext cx="8008937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Show Your Value!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You can track your progress</a:t>
            </a:r>
          </a:p>
          <a:p>
            <a:pPr lvl="1"/>
            <a:r>
              <a:rPr lang="en-US" smtClean="0"/>
              <a:t>Note significant improvements</a:t>
            </a:r>
          </a:p>
          <a:p>
            <a:pPr lvl="1"/>
            <a:r>
              <a:rPr lang="en-US" smtClean="0"/>
              <a:t>Create “Top Ten” lists</a:t>
            </a:r>
          </a:p>
          <a:p>
            <a:pPr lvl="1"/>
            <a:r>
              <a:rPr lang="en-US" smtClean="0"/>
              <a:t>Provide weekly summaries</a:t>
            </a:r>
          </a:p>
          <a:p>
            <a:r>
              <a:rPr lang="en-US" smtClean="0"/>
              <a:t>Note success for high-profile projects</a:t>
            </a:r>
          </a:p>
          <a:p>
            <a:pPr lvl="1"/>
            <a:r>
              <a:rPr lang="en-US" smtClean="0"/>
              <a:t>Ask for a raise/promotion/training</a:t>
            </a:r>
          </a:p>
          <a:p>
            <a:pPr lvl="1"/>
            <a:r>
              <a:rPr lang="en-US" smtClean="0"/>
              <a:t>Explain “what do you do here?”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4000B01-C468-40C9-86C6-AC1DC5B7DCE5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 bwMode="auto">
          <a:xfrm>
            <a:off x="677863" y="274638"/>
            <a:ext cx="8008937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What Are You Waiting For?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Get your definitions </a:t>
            </a:r>
          </a:p>
          <a:p>
            <a:r>
              <a:rPr lang="en-US" smtClean="0"/>
              <a:t>Get your measures in place</a:t>
            </a:r>
          </a:p>
          <a:p>
            <a:r>
              <a:rPr lang="en-US" smtClean="0"/>
              <a:t>Start analyzing</a:t>
            </a:r>
          </a:p>
          <a:p>
            <a:r>
              <a:rPr lang="en-US" smtClean="0"/>
              <a:t>Suggest improvements</a:t>
            </a:r>
          </a:p>
          <a:p>
            <a:r>
              <a:rPr lang="en-US" smtClean="0"/>
              <a:t>Control reports</a:t>
            </a:r>
          </a:p>
          <a:p>
            <a:r>
              <a:rPr lang="en-US" smtClean="0"/>
              <a:t>Rinse, lather, repeat</a:t>
            </a:r>
          </a:p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549377-56DA-4C76-8CAC-D4F359A8AB97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575" y="2909888"/>
            <a:ext cx="3081338" cy="309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 bwMode="auto">
          <a:xfrm>
            <a:off x="677863" y="274638"/>
            <a:ext cx="8008937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For More Information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236538" y="1524000"/>
            <a:ext cx="8686800" cy="4495800"/>
          </a:xfrm>
        </p:spPr>
        <p:txBody>
          <a:bodyPr/>
          <a:lstStyle/>
          <a:p>
            <a:r>
              <a:rPr lang="en-US" sz="2400" smtClean="0"/>
              <a:t>http://technet.microsoft.com/en-us/library/cc966413.aspx</a:t>
            </a:r>
          </a:p>
          <a:p>
            <a:r>
              <a:rPr lang="en-US" sz="2400" smtClean="0"/>
              <a:t>http://pal.codeplex.com/</a:t>
            </a:r>
          </a:p>
          <a:p>
            <a:r>
              <a:rPr lang="en-US" sz="2400" smtClean="0"/>
              <a:t>http://speakerrate.com/talks/4260-what-are-you-waiting-for</a:t>
            </a:r>
          </a:p>
          <a:p>
            <a:r>
              <a:rPr lang="en-US" sz="2400" smtClean="0"/>
              <a:t>http://thomaslarock/presentations</a:t>
            </a:r>
          </a:p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16836D-87DE-462D-A766-0941164888E5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 bwMode="auto">
          <a:xfrm>
            <a:off x="677863" y="274638"/>
            <a:ext cx="8008937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Questions?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D29480-A449-4B0D-9836-408F536FBCD1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9600" b="1" dirty="0" smtClean="0"/>
              <a:t>?</a:t>
            </a:r>
            <a:endParaRPr lang="en-US" sz="9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fio1">
  <a:themeElements>
    <a:clrScheme name="Confio1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onfio1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8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8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onfio1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fio1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fio1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fio1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fio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fio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fio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C:\Documents and Settings\Don Bergal\Application Data\Microsoft\Templates\Confio1.pot</Template>
  <TotalTime>55832</TotalTime>
  <Words>1013</Words>
  <Application>Microsoft Office PowerPoint</Application>
  <PresentationFormat>On-screen Show (4:3)</PresentationFormat>
  <Paragraphs>262</Paragraphs>
  <Slides>34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Confio1</vt:lpstr>
      <vt:lpstr>What Are You Waiting For? A Performance Tuning Process  Thomas LaRock Senior DBA, Confio Software </vt:lpstr>
      <vt:lpstr>Who Am I? </vt:lpstr>
      <vt:lpstr>24 Hours of PASS </vt:lpstr>
      <vt:lpstr>http://dbasurvivor.com/ </vt:lpstr>
      <vt:lpstr>Do You Have Value?</vt:lpstr>
      <vt:lpstr>What Are You Measured By?</vt:lpstr>
      <vt:lpstr>Performance Tuning is Hard!</vt:lpstr>
      <vt:lpstr>What Do People Crave?</vt:lpstr>
      <vt:lpstr>Same Thing For Adults</vt:lpstr>
      <vt:lpstr>PowerPoint Presentation</vt:lpstr>
      <vt:lpstr>What Can DMAIC Do For Me?</vt:lpstr>
      <vt:lpstr>DMAIC: Define </vt:lpstr>
      <vt:lpstr>DMAIC: Define</vt:lpstr>
      <vt:lpstr>DMAIC: Measure</vt:lpstr>
      <vt:lpstr>DMAIC: Measure</vt:lpstr>
      <vt:lpstr>PowerPoint Presentation</vt:lpstr>
      <vt:lpstr>DMAIC: Measure </vt:lpstr>
      <vt:lpstr>DMAIC: Analyze</vt:lpstr>
      <vt:lpstr>DMAIC: Analyze</vt:lpstr>
      <vt:lpstr>DMAIC: Improve</vt:lpstr>
      <vt:lpstr>PowerPoint Presentation</vt:lpstr>
      <vt:lpstr>DMAIC: Improve</vt:lpstr>
      <vt:lpstr>DMAIC: Improve</vt:lpstr>
      <vt:lpstr>DMAIC: Improve</vt:lpstr>
      <vt:lpstr>DMAIC: Improve</vt:lpstr>
      <vt:lpstr>DMAIC: Improve</vt:lpstr>
      <vt:lpstr>DMAIC: Improve</vt:lpstr>
      <vt:lpstr>DMAIC: Improve</vt:lpstr>
      <vt:lpstr>DMAIC: Control</vt:lpstr>
      <vt:lpstr>Now What?</vt:lpstr>
      <vt:lpstr>Show Your Value!</vt:lpstr>
      <vt:lpstr>What Are You Waiting For?</vt:lpstr>
      <vt:lpstr>For More Information</vt:lpstr>
      <vt:lpstr>Questions?</vt:lpstr>
    </vt:vector>
  </TitlesOfParts>
  <Company>Confio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ThomasLaRock@confio.com</dc:creator>
  <cp:lastModifiedBy>Thomas LaRock</cp:lastModifiedBy>
  <cp:revision>367</cp:revision>
  <dcterms:created xsi:type="dcterms:W3CDTF">2004-04-13T15:25:01Z</dcterms:created>
  <dcterms:modified xsi:type="dcterms:W3CDTF">2010-08-11T12:28:38Z</dcterms:modified>
</cp:coreProperties>
</file>