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8" r:id="rId3"/>
    <p:sldId id="284" r:id="rId4"/>
    <p:sldId id="301" r:id="rId5"/>
    <p:sldId id="302" r:id="rId6"/>
    <p:sldId id="297" r:id="rId7"/>
    <p:sldId id="303" r:id="rId8"/>
    <p:sldId id="300" r:id="rId9"/>
    <p:sldId id="296" r:id="rId10"/>
    <p:sldId id="299" r:id="rId11"/>
    <p:sldId id="305" r:id="rId12"/>
    <p:sldId id="306" r:id="rId13"/>
    <p:sldId id="304" r:id="rId14"/>
    <p:sldId id="288" r:id="rId15"/>
    <p:sldId id="290" r:id="rId16"/>
    <p:sldId id="307" r:id="rId17"/>
    <p:sldId id="312" r:id="rId18"/>
    <p:sldId id="311" r:id="rId19"/>
    <p:sldId id="313" r:id="rId20"/>
    <p:sldId id="314" r:id="rId21"/>
    <p:sldId id="308" r:id="rId22"/>
    <p:sldId id="294" r:id="rId23"/>
    <p:sldId id="282" r:id="rId24"/>
    <p:sldId id="309" r:id="rId25"/>
    <p:sldId id="285" r:id="rId26"/>
    <p:sldId id="31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1" autoAdjust="0"/>
    <p:restoredTop sz="63663" autoAdjust="0"/>
  </p:normalViewPr>
  <p:slideViewPr>
    <p:cSldViewPr>
      <p:cViewPr varScale="1">
        <p:scale>
          <a:sx n="55" d="100"/>
          <a:sy n="55" d="100"/>
        </p:scale>
        <p:origin x="-199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808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295F7-1BB1-49D4-A804-F8F5AFC7CEA3}" type="datetimeFigureOut">
              <a:rPr lang="en-US" smtClean="0"/>
              <a:pPr/>
              <a:t>4/24/2010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C9953-D36C-4E76-BA3A-8788020A94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E3480-A372-43EA-AABB-A7D62E1253B1}" type="datetimeFigureOut">
              <a:rPr lang="en-US" smtClean="0"/>
              <a:pPr/>
              <a:t>4/24/2010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C11F6-1F0B-4F0B-B2DE-930E9426BA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http://www.earlyofficemuseum.com/1844_Secret_Office_General_Post_Office_Illus_London_News_June_29.jpg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http://www.earlyofficemuseum.com/Office_Gaint_Clothing_Store__Muskegon_MI.jpg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http://archive.computerhistory.org/resources/still-image/ibm/IBM_Card_Computing/IBM.CardComputing.19xx.102645470.lg.jpg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http://upload.wikimedia.org/wikipedia/commons/9/92/Weights_and_Measures_Nevada_Seal.JPG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http://www.auditing.com/gcptraining.jpg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http://www.vonyaglobal.com/images/hand_in_cookie_jar1.jpg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http://tf2.digitaljedi.com/wp-content/uploads/2008/11/quality-control.jpg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http://www.rcpath.org/resources/other/AuditCycleBM.bmp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http://thesituationist.files.wordpress.com/2007/07/do-it-or-else.gif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Security – The audit feature, and its objects, must be truly secure. </a:t>
            </a:r>
          </a:p>
          <a:p>
            <a:pPr rtl="0"/>
            <a:r>
              <a:rPr lang="en-US" dirty="0" smtClean="0"/>
              <a:t>Performance - Performance impact must be minimized. </a:t>
            </a:r>
          </a:p>
          <a:p>
            <a:pPr rtl="0"/>
            <a:r>
              <a:rPr lang="en-US" dirty="0" smtClean="0"/>
              <a:t>Management – The audit feature must be easy to manage. </a:t>
            </a:r>
          </a:p>
          <a:p>
            <a:pPr rtl="0"/>
            <a:r>
              <a:rPr lang="en-US" dirty="0" smtClean="0"/>
              <a:t>Discoverability - Audit-centric questions must be easy to answer.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http://msdn.microsoft.com/en-us/library/dd392015.aspx</a:t>
            </a: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http://sqlblogcasts.com/blogs/sqldbatips/audit.gif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http://himic.org/template/secass00.gif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rtl="0"/>
            <a:r>
              <a:rPr lang="en-US" dirty="0" smtClean="0"/>
              <a:t>Security – The audit feature, and its objects, must be truly secure.</a:t>
            </a:r>
            <a:r>
              <a:rPr lang="en-US" baseline="0" dirty="0" smtClean="0"/>
              <a:t> </a:t>
            </a:r>
            <a:r>
              <a:rPr lang="en-US" dirty="0" smtClean="0"/>
              <a:t>The audit extended events are protected, cannot be altered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Performance - Performance impact must be minimized. </a:t>
            </a:r>
          </a:p>
          <a:p>
            <a:pPr rtl="0"/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Queue delay is in ms, default is 1000. for synchronous, choose 0. higher values could be problems should server error occur.</a:t>
            </a:r>
          </a:p>
          <a:p>
            <a:pPr rtl="0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Management – The audit feature must be easy to manage. </a:t>
            </a:r>
          </a:p>
          <a:p>
            <a:endParaRPr lang="en-US" dirty="0" smtClean="0"/>
          </a:p>
          <a:p>
            <a:r>
              <a:rPr lang="en-US" dirty="0" smtClean="0"/>
              <a:t>http://msdn.microsoft.com/en-us/library/dd392015.aspx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http://www.notcot.com/images/usabilityday06.jpg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OpsMgr</a:t>
            </a:r>
            <a:r>
              <a:rPr lang="en-US" dirty="0" smtClean="0"/>
              <a:t> has an Audit Collection Service (ties to Security Log)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What happens if it cannot</a:t>
            </a:r>
            <a:r>
              <a:rPr lang="en-US" baseline="0" dirty="0" smtClean="0"/>
              <a:t> write to the audit log, and it is not set to SHUTDOWN? It is kept in memory, 4MB worth or 170 audit events, and then no more.</a:t>
            </a:r>
          </a:p>
          <a:p>
            <a:endParaRPr lang="en-US" dirty="0" smtClean="0"/>
          </a:p>
          <a:p>
            <a:r>
              <a:rPr lang="en-US" dirty="0" smtClean="0"/>
              <a:t>And what do you do if server fails to start? Put server into single user mode, “-m”, or “-f”.</a:t>
            </a:r>
          </a:p>
          <a:p>
            <a:endParaRPr lang="en-US" dirty="0" smtClean="0"/>
          </a:p>
          <a:p>
            <a:r>
              <a:rPr lang="en-US" dirty="0" smtClean="0"/>
              <a:t>“-m” leaves audit active and can be modified</a:t>
            </a:r>
          </a:p>
          <a:p>
            <a:r>
              <a:rPr lang="en-US" dirty="0" smtClean="0"/>
              <a:t>“-f” disables the audit and it can be modified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CD98-FACB-4A2B-B37D-02217D4529D8}" type="datetimeFigureOut">
              <a:rPr lang="en-US" smtClean="0"/>
              <a:pPr/>
              <a:t>4/24/2010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CD98-FACB-4A2B-B37D-02217D4529D8}" type="datetimeFigureOut">
              <a:rPr lang="en-US" smtClean="0"/>
              <a:pPr/>
              <a:t>4/24/2010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 b="1"/>
            </a:lvl1pPr>
            <a:lvl2pPr>
              <a:defRPr sz="2400" b="1"/>
            </a:lvl2pPr>
            <a:lvl3pPr>
              <a:defRPr sz="2000" b="1"/>
            </a:lvl3pPr>
            <a:lvl4pPr>
              <a:defRPr sz="1800" b="1"/>
            </a:lvl4pPr>
            <a:lvl5pPr>
              <a:defRPr sz="18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 b="1"/>
            </a:lvl1pPr>
            <a:lvl2pPr>
              <a:defRPr sz="2400" b="1"/>
            </a:lvl2pPr>
            <a:lvl3pPr>
              <a:defRPr sz="2000" b="1"/>
            </a:lvl3pPr>
            <a:lvl4pPr>
              <a:defRPr sz="1800" b="1"/>
            </a:lvl4pPr>
            <a:lvl5pPr>
              <a:defRPr sz="18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CD98-FACB-4A2B-B37D-02217D4529D8}" type="datetimeFigureOut">
              <a:rPr lang="en-US" smtClean="0"/>
              <a:pPr/>
              <a:t>4/24/2010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 b="1"/>
            </a:lvl1pPr>
            <a:lvl2pPr>
              <a:defRPr sz="2000" b="1"/>
            </a:lvl2pPr>
            <a:lvl3pPr>
              <a:defRPr sz="1800" b="1"/>
            </a:lvl3pPr>
            <a:lvl4pPr>
              <a:defRPr sz="1600" b="1"/>
            </a:lvl4pPr>
            <a:lvl5pPr>
              <a:defRPr sz="1600" b="1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 b="1"/>
            </a:lvl1pPr>
            <a:lvl2pPr>
              <a:defRPr sz="2000" b="1"/>
            </a:lvl2pPr>
            <a:lvl3pPr>
              <a:defRPr sz="1800" b="1"/>
            </a:lvl3pPr>
            <a:lvl4pPr>
              <a:defRPr sz="1600" b="1"/>
            </a:lvl4pPr>
            <a:lvl5pPr>
              <a:defRPr sz="1600" b="1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CD98-FACB-4A2B-B37D-02217D4529D8}" type="datetimeFigureOut">
              <a:rPr lang="en-US" smtClean="0"/>
              <a:pPr/>
              <a:t>4/24/2010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CD98-FACB-4A2B-B37D-02217D4529D8}" type="datetimeFigureOut">
              <a:rPr lang="en-US" smtClean="0"/>
              <a:pPr/>
              <a:t>4/24/2010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CD98-FACB-4A2B-B37D-02217D4529D8}" type="datetimeFigureOut">
              <a:rPr lang="en-US" smtClean="0"/>
              <a:pPr/>
              <a:t>4/24/2010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 b="1"/>
            </a:lvl1pPr>
            <a:lvl2pPr>
              <a:defRPr sz="2800" b="1"/>
            </a:lvl2pPr>
            <a:lvl3pPr>
              <a:defRPr sz="2400" b="1"/>
            </a:lvl3pPr>
            <a:lvl4pPr>
              <a:defRPr sz="2000" b="1"/>
            </a:lvl4pPr>
            <a:lvl5pPr>
              <a:defRPr sz="2000" b="1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 b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fld id="{BEE6CD98-FACB-4A2B-B37D-02217D4529D8}" type="datetimeFigureOut">
              <a:rPr lang="en-US" smtClean="0"/>
              <a:pPr/>
              <a:t>4/24/2010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 b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CD98-FACB-4A2B-B37D-02217D4529D8}" type="datetimeFigureOut">
              <a:rPr lang="en-US" smtClean="0"/>
              <a:pPr/>
              <a:t>4/24/2010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CD98-FACB-4A2B-B37D-02217D4529D8}" type="datetimeFigureOut">
              <a:rPr lang="en-US" smtClean="0"/>
              <a:pPr/>
              <a:t>4/24/2010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CD98-FACB-4A2B-B37D-02217D4529D8}" type="datetimeFigureOut">
              <a:rPr lang="en-US" smtClean="0"/>
              <a:pPr/>
              <a:t>4/24/2010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5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6CD98-FACB-4A2B-B37D-02217D4529D8}" type="datetimeFigureOut">
              <a:rPr lang="en-US" smtClean="0"/>
              <a:pPr/>
              <a:t>4/24/2010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thomaslarock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dbasurvivor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thomaslarock.com/presentation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peakerrate.com/talks/3021-sql-server-2008-audit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qlpass.org/24hours/2010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SQL Server 2008 Audit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by</a:t>
            </a:r>
          </a:p>
          <a:p>
            <a:r>
              <a:rPr lang="en-US" b="1" dirty="0" smtClean="0"/>
              <a:t>Thomas LaRock</a:t>
            </a:r>
          </a:p>
          <a:p>
            <a:r>
              <a:rPr lang="en-US" b="1" dirty="0" smtClean="0"/>
              <a:t>April 24</a:t>
            </a:r>
            <a:r>
              <a:rPr lang="en-US" b="1" baseline="30000" dirty="0" smtClean="0"/>
              <a:t>th</a:t>
            </a:r>
            <a:r>
              <a:rPr lang="en-US" b="1" dirty="0" smtClean="0"/>
              <a:t>, 2010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Who Am I?</a:t>
            </a:r>
            <a:br>
              <a:rPr lang="en-US" sz="3600" dirty="0" smtClean="0"/>
            </a:br>
            <a:endParaRPr lang="en-US" sz="3600" dirty="0"/>
          </a:p>
        </p:txBody>
      </p:sp>
      <p:pic>
        <p:nvPicPr>
          <p:cNvPr id="7" name="Content Placeholder 6" descr="090509-02-web_220x31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81600" y="762000"/>
            <a:ext cx="3667125" cy="5233988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800600" cy="46910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Database Administrator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Ten+ years experience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SQL MVP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PASS Board of Directors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Twitter: @</a:t>
            </a:r>
            <a:r>
              <a:rPr lang="en-US" sz="3200" dirty="0" err="1" smtClean="0"/>
              <a:t>SQLRockstar</a:t>
            </a:r>
            <a:endParaRPr lang="en-US" sz="3200" b="1" dirty="0" smtClean="0"/>
          </a:p>
          <a:p>
            <a:pPr>
              <a:buFont typeface="Arial" pitchFamily="34" charset="0"/>
              <a:buChar char="•"/>
            </a:pPr>
            <a:r>
              <a:rPr lang="en-US" sz="3200" b="1" dirty="0" smtClean="0">
                <a:hlinkClick r:id="rId4"/>
              </a:rPr>
              <a:t>http://thomaslarock.com</a:t>
            </a:r>
            <a:endParaRPr lang="en-US" sz="3200" b="1" dirty="0" smtClean="0"/>
          </a:p>
          <a:p>
            <a:pPr>
              <a:buFont typeface="Arial" pitchFamily="34" charset="0"/>
              <a:buChar char="•"/>
            </a:pPr>
            <a:endParaRPr lang="en-US" sz="3200" b="1" dirty="0" smtClean="0"/>
          </a:p>
          <a:p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3"/>
              </a:rPr>
              <a:t>http://dbasurvivor.com/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590800" y="1447800"/>
            <a:ext cx="3886200" cy="5131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3"/>
          <a:srcRect l="6072" r="607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3088" y="1"/>
            <a:ext cx="5457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714500" y="349250"/>
            <a:ext cx="5715000" cy="565150"/>
          </a:xfrm>
        </p:spPr>
        <p:txBody>
          <a:bodyPr>
            <a:noAutofit/>
          </a:bodyPr>
          <a:lstStyle/>
          <a:p>
            <a:r>
              <a:rPr lang="en-US" sz="4400" dirty="0" smtClean="0"/>
              <a:t>Pre-SQL 2008 Options</a:t>
            </a:r>
            <a:endParaRPr lang="en-US" sz="44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3581400" y="1126043"/>
            <a:ext cx="5281512" cy="474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3008313" cy="4691063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 smtClean="0"/>
              <a:t>Failed Logins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Triggers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C2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SQL Trace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Server 2008 Audit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feature</a:t>
            </a:r>
          </a:p>
          <a:p>
            <a:r>
              <a:rPr lang="en-US" dirty="0" smtClean="0"/>
              <a:t>Design considerations</a:t>
            </a:r>
          </a:p>
          <a:p>
            <a:pPr lvl="1"/>
            <a:r>
              <a:rPr lang="en-US" dirty="0" smtClean="0"/>
              <a:t>Security</a:t>
            </a:r>
          </a:p>
          <a:p>
            <a:pPr lvl="1"/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Management</a:t>
            </a:r>
          </a:p>
          <a:p>
            <a:pPr lvl="1"/>
            <a:r>
              <a:rPr lang="en-US" dirty="0" smtClean="0"/>
              <a:t>Discoverability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udit_topology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udi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8004"/>
            <a:ext cx="9143999" cy="54019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pic>
        <p:nvPicPr>
          <p:cNvPr id="4" name="Content Placeholder 3" descr="audit_creat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1788" y="2386013"/>
            <a:ext cx="3400425" cy="2085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himic.org/template/secass00.gif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600200" y="457200"/>
            <a:ext cx="5943600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Task Manager - Performanc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304800"/>
            <a:ext cx="5238750" cy="62674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 Viewer</a:t>
            </a:r>
          </a:p>
          <a:p>
            <a:pPr lvl="1"/>
            <a:r>
              <a:rPr lang="en-US" dirty="0" smtClean="0"/>
              <a:t>Uses TVF to select from audit trail</a:t>
            </a:r>
          </a:p>
          <a:p>
            <a:r>
              <a:rPr lang="en-US" dirty="0" smtClean="0"/>
              <a:t>Event Viewer</a:t>
            </a:r>
          </a:p>
          <a:p>
            <a:r>
              <a:rPr lang="en-US" dirty="0" smtClean="0"/>
              <a:t>Operations Manager</a:t>
            </a:r>
          </a:p>
          <a:p>
            <a:r>
              <a:rPr lang="en-US" dirty="0" smtClean="0"/>
              <a:t>Custom Reporting</a:t>
            </a:r>
          </a:p>
          <a:p>
            <a:pPr lvl="1"/>
            <a:r>
              <a:rPr lang="en-US" dirty="0" smtClean="0"/>
              <a:t>SQLCAT</a:t>
            </a:r>
          </a:p>
          <a:p>
            <a:pPr lvl="1"/>
            <a:r>
              <a:rPr lang="en-US" dirty="0" smtClean="0"/>
              <a:t>http://sqlcat.codeplex.com/wikipage?title=sqlauditcentral&amp;referringTitle=Home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More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http://msdn.microsoft.com/en-us/library/dd392015.aspx</a:t>
            </a:r>
          </a:p>
          <a:p>
            <a:r>
              <a:rPr lang="en-US" dirty="0" smtClean="0">
                <a:hlinkClick r:id="rId3"/>
              </a:rPr>
              <a:t>http://thomaslarock.com/presentations</a:t>
            </a:r>
            <a:r>
              <a:rPr lang="en-US" dirty="0" smtClean="0"/>
              <a:t> </a:t>
            </a:r>
          </a:p>
          <a:p>
            <a:r>
              <a:rPr lang="en-US" dirty="0" smtClean="0">
                <a:hlinkClick r:id="rId4"/>
              </a:rPr>
              <a:t>http://speakerrate.com/talks/3021-sql-server-2008-audit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685800"/>
          </a:xfrm>
        </p:spPr>
        <p:txBody>
          <a:bodyPr/>
          <a:lstStyle/>
          <a:p>
            <a:r>
              <a:rPr lang="en-US" dirty="0" smtClean="0">
                <a:hlinkClick r:id="rId4"/>
              </a:rPr>
              <a:t>http://www.sqlpass.org/24hours/2010/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5114925"/>
            <a:ext cx="91440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3104</TotalTime>
  <Words>377</Words>
  <Application>Microsoft Office PowerPoint</Application>
  <PresentationFormat>On-screen Show (4:3)</PresentationFormat>
  <Paragraphs>99</Paragraphs>
  <Slides>26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SQL Server 2008 Audit</vt:lpstr>
      <vt:lpstr>Who Am I? </vt:lpstr>
      <vt:lpstr>http://dbasurvivor.com/ 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Pre-SQL 2008 Options</vt:lpstr>
      <vt:lpstr>SQL Server 2008 Audit</vt:lpstr>
      <vt:lpstr>Slide 15</vt:lpstr>
      <vt:lpstr>Slide 16</vt:lpstr>
      <vt:lpstr>Demo</vt:lpstr>
      <vt:lpstr>Slide 18</vt:lpstr>
      <vt:lpstr>Slide 19</vt:lpstr>
      <vt:lpstr>Slide 20</vt:lpstr>
      <vt:lpstr>Slide 21</vt:lpstr>
      <vt:lpstr>Discoverability</vt:lpstr>
      <vt:lpstr>For More Information</vt:lpstr>
      <vt:lpstr>Slide 24</vt:lpstr>
      <vt:lpstr>Slide 25</vt:lpstr>
      <vt:lpstr>THANK YOU!</vt:lpstr>
    </vt:vector>
  </TitlesOfParts>
  <Company>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LaRock, Thomas W</dc:creator>
  <cp:lastModifiedBy>Thomas LaRock</cp:lastModifiedBy>
  <cp:revision>257</cp:revision>
  <dcterms:created xsi:type="dcterms:W3CDTF">2009-12-23T14:39:37Z</dcterms:created>
  <dcterms:modified xsi:type="dcterms:W3CDTF">2010-04-25T01:21:39Z</dcterms:modified>
</cp:coreProperties>
</file>